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541" r:id="rId3"/>
    <p:sldId id="509" r:id="rId4"/>
    <p:sldId id="525" r:id="rId5"/>
    <p:sldId id="510" r:id="rId6"/>
    <p:sldId id="511" r:id="rId7"/>
    <p:sldId id="512" r:id="rId8"/>
    <p:sldId id="513" r:id="rId9"/>
    <p:sldId id="526" r:id="rId10"/>
    <p:sldId id="515" r:id="rId11"/>
    <p:sldId id="514" r:id="rId12"/>
    <p:sldId id="520" r:id="rId13"/>
    <p:sldId id="519" r:id="rId14"/>
    <p:sldId id="521" r:id="rId15"/>
    <p:sldId id="523" r:id="rId16"/>
    <p:sldId id="524" r:id="rId17"/>
    <p:sldId id="533" r:id="rId18"/>
    <p:sldId id="419" r:id="rId19"/>
    <p:sldId id="461" r:id="rId20"/>
    <p:sldId id="449" r:id="rId21"/>
    <p:sldId id="451" r:id="rId22"/>
    <p:sldId id="507" r:id="rId23"/>
    <p:sldId id="499" r:id="rId24"/>
    <p:sldId id="450" r:id="rId25"/>
    <p:sldId id="452" r:id="rId26"/>
    <p:sldId id="486" r:id="rId27"/>
    <p:sldId id="487" r:id="rId28"/>
    <p:sldId id="478" r:id="rId29"/>
    <p:sldId id="500" r:id="rId30"/>
    <p:sldId id="504" r:id="rId31"/>
    <p:sldId id="468" r:id="rId32"/>
    <p:sldId id="494" r:id="rId33"/>
    <p:sldId id="539" r:id="rId34"/>
    <p:sldId id="505" r:id="rId35"/>
    <p:sldId id="472" r:id="rId36"/>
    <p:sldId id="503" r:id="rId37"/>
    <p:sldId id="501" r:id="rId38"/>
    <p:sldId id="506" r:id="rId39"/>
    <p:sldId id="476" r:id="rId40"/>
    <p:sldId id="536" r:id="rId41"/>
    <p:sldId id="477" r:id="rId42"/>
    <p:sldId id="529" r:id="rId43"/>
    <p:sldId id="532" r:id="rId44"/>
    <p:sldId id="537" r:id="rId45"/>
    <p:sldId id="530" r:id="rId46"/>
    <p:sldId id="531" r:id="rId47"/>
    <p:sldId id="534" r:id="rId48"/>
    <p:sldId id="538" r:id="rId49"/>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82B4"/>
    <a:srgbClr val="6699FF"/>
    <a:srgbClr val="008000"/>
    <a:srgbClr val="22315C"/>
    <a:srgbClr val="11143F"/>
    <a:srgbClr val="0C2440"/>
    <a:srgbClr val="D862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5" autoAdjust="0"/>
    <p:restoredTop sz="94660"/>
  </p:normalViewPr>
  <p:slideViewPr>
    <p:cSldViewPr>
      <p:cViewPr>
        <p:scale>
          <a:sx n="70" d="100"/>
          <a:sy n="70" d="100"/>
        </p:scale>
        <p:origin x="-1362" y="-72"/>
      </p:cViewPr>
      <p:guideLst>
        <p:guide orient="horz" pos="2160"/>
        <p:guide pos="2880"/>
      </p:guideLst>
    </p:cSldViewPr>
  </p:slideViewPr>
  <p:notesTextViewPr>
    <p:cViewPr>
      <p:scale>
        <a:sx n="1" d="1"/>
        <a:sy n="1" d="1"/>
      </p:scale>
      <p:origin x="0" y="0"/>
    </p:cViewPr>
  </p:notesTextViewPr>
  <p:sorterViewPr>
    <p:cViewPr>
      <p:scale>
        <a:sx n="90" d="100"/>
        <a:sy n="90" d="100"/>
      </p:scale>
      <p:origin x="0" y="85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a:defRPr sz="1200"/>
            </a:lvl1pPr>
          </a:lstStyle>
          <a:p>
            <a:fld id="{A53EB610-9D08-4A55-A002-0530100FCEF5}" type="datetimeFigureOut">
              <a:rPr lang="en-US" smtClean="0"/>
              <a:t>2/20/2014</a:t>
            </a:fld>
            <a:endParaRPr lang="en-US" dirty="0"/>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9"/>
            <a:ext cx="3037840" cy="461804"/>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1440" tIns="45720" rIns="91440" bIns="45720" rtlCol="0" anchor="b"/>
          <a:lstStyle>
            <a:lvl1pPr algn="r">
              <a:defRPr sz="1200"/>
            </a:lvl1pPr>
          </a:lstStyle>
          <a:p>
            <a:fld id="{D7D5E2C3-5B5B-4A72-97A2-1088C1C706AD}" type="slidenum">
              <a:rPr lang="en-US" smtClean="0"/>
              <a:t>‹#›</a:t>
            </a:fld>
            <a:endParaRPr lang="en-US" dirty="0"/>
          </a:p>
        </p:txBody>
      </p:sp>
    </p:spTree>
    <p:extLst>
      <p:ext uri="{BB962C8B-B14F-4D97-AF65-F5344CB8AC3E}">
        <p14:creationId xmlns:p14="http://schemas.microsoft.com/office/powerpoint/2010/main" val="4291965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D5E2C3-5B5B-4A72-97A2-1088C1C706AD}" type="slidenum">
              <a:rPr lang="en-US" smtClean="0"/>
              <a:t>14</a:t>
            </a:fld>
            <a:endParaRPr lang="en-US" dirty="0"/>
          </a:p>
        </p:txBody>
      </p:sp>
    </p:spTree>
    <p:extLst>
      <p:ext uri="{BB962C8B-B14F-4D97-AF65-F5344CB8AC3E}">
        <p14:creationId xmlns:p14="http://schemas.microsoft.com/office/powerpoint/2010/main" val="230181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D5E2C3-5B5B-4A72-97A2-1088C1C706AD}" type="slidenum">
              <a:rPr lang="en-US" smtClean="0"/>
              <a:t>19</a:t>
            </a:fld>
            <a:endParaRPr lang="en-US" dirty="0"/>
          </a:p>
        </p:txBody>
      </p:sp>
    </p:spTree>
    <p:extLst>
      <p:ext uri="{BB962C8B-B14F-4D97-AF65-F5344CB8AC3E}">
        <p14:creationId xmlns:p14="http://schemas.microsoft.com/office/powerpoint/2010/main" val="2668870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C:\Users\j1012091\Desktop\2013 PPT Templates\JDA-TemplateCorporate2012_Classic_Updat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7347" name="Rectangle 3"/>
          <p:cNvSpPr>
            <a:spLocks noGrp="1" noChangeArrowheads="1"/>
          </p:cNvSpPr>
          <p:nvPr>
            <p:ph type="ctrTitle"/>
          </p:nvPr>
        </p:nvSpPr>
        <p:spPr>
          <a:xfrm>
            <a:off x="413944" y="423440"/>
            <a:ext cx="6248400" cy="1069975"/>
          </a:xfrm>
          <a:prstGeom prst="rect">
            <a:avLst/>
          </a:prstGeom>
        </p:spPr>
        <p:txBody>
          <a:bodyPr anchor="b"/>
          <a:lstStyle>
            <a:lvl1pPr algn="l">
              <a:defRPr sz="3200">
                <a:solidFill>
                  <a:schemeClr val="bg1"/>
                </a:solidFill>
              </a:defRPr>
            </a:lvl1pPr>
          </a:lstStyle>
          <a:p>
            <a:r>
              <a:rPr lang="en-US" smtClean="0"/>
              <a:t>Click to edit Master title style</a:t>
            </a:r>
            <a:endParaRPr lang="en-US" dirty="0"/>
          </a:p>
        </p:txBody>
      </p:sp>
      <p:sp>
        <p:nvSpPr>
          <p:cNvPr id="57348" name="Rectangle 4"/>
          <p:cNvSpPr>
            <a:spLocks noGrp="1" noChangeArrowheads="1"/>
          </p:cNvSpPr>
          <p:nvPr>
            <p:ph type="subTitle" idx="1"/>
          </p:nvPr>
        </p:nvSpPr>
        <p:spPr>
          <a:xfrm>
            <a:off x="413944" y="1569615"/>
            <a:ext cx="6248400" cy="990600"/>
          </a:xfrm>
        </p:spPr>
        <p:txBody>
          <a:bodyPr/>
          <a:lstStyle>
            <a:lvl1pPr marL="0" indent="0" algn="l">
              <a:buFontTx/>
              <a:buNone/>
              <a:defRPr sz="2400" b="1">
                <a:solidFill>
                  <a:schemeClr val="accent3"/>
                </a:solidFill>
              </a:defRPr>
            </a:lvl1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6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52400"/>
            <a:ext cx="6858000" cy="1143000"/>
          </a:xfrm>
          <a:prstGeom prst="rect">
            <a:avLst/>
          </a:prstGeom>
        </p:spPr>
        <p:txBody>
          <a:bodyPr/>
          <a:lstStyle/>
          <a:p>
            <a:r>
              <a:rPr lang="en-US"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fld id="{47BF6CFA-B0F0-43F9-AC94-0122DD65F98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lide Number Placeholder 10"/>
          <p:cNvSpPr txBox="1">
            <a:spLocks noChangeArrowheads="1"/>
          </p:cNvSpPr>
          <p:nvPr/>
        </p:nvSpPr>
        <p:spPr>
          <a:xfrm>
            <a:off x="7815943" y="6629400"/>
            <a:ext cx="567813" cy="228600"/>
          </a:xfrm>
          <a:prstGeom prst="rect">
            <a:avLst/>
          </a:prstGeom>
        </p:spPr>
        <p:txBody>
          <a:bodyPr/>
          <a:lstStyle>
            <a:defPPr>
              <a:defRPr lang="en-US"/>
            </a:defPPr>
            <a:lvl1pPr algn="r" rtl="0" fontAlgn="base">
              <a:spcBef>
                <a:spcPct val="0"/>
              </a:spcBef>
              <a:spcAft>
                <a:spcPct val="0"/>
              </a:spcAft>
              <a:defRPr sz="1000" kern="1200">
                <a:solidFill>
                  <a:schemeClr val="tx1"/>
                </a:solidFill>
                <a:latin typeface="Arial" pitchFamily="-105" charset="0"/>
                <a:ea typeface="ＭＳ Ｐゴシック" pitchFamily="-105" charset="-128"/>
                <a:cs typeface="ＭＳ Ｐゴシック" pitchFamily="-105" charset="-128"/>
              </a:defRPr>
            </a:lvl1pPr>
            <a:lvl2pPr marL="4572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2pPr>
            <a:lvl3pPr marL="9144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3pPr>
            <a:lvl4pPr marL="13716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4pPr>
            <a:lvl5pPr marL="18288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5pPr>
            <a:lvl6pPr marL="22860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6pPr>
            <a:lvl7pPr marL="27432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7pPr>
            <a:lvl8pPr marL="32004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8pPr>
            <a:lvl9pPr marL="36576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9pPr>
          </a:lstStyle>
          <a:p>
            <a:pPr>
              <a:defRPr/>
            </a:pPr>
            <a:fld id="{A86557AE-D911-0F4C-AC53-EAE0FE81A38E}" type="slidenum">
              <a:rPr lang="en-US" smtClean="0">
                <a:solidFill>
                  <a:schemeClr val="bg1"/>
                </a:solidFill>
              </a:rPr>
              <a:pPr>
                <a:defRPr/>
              </a:pPr>
              <a:t>‹#›</a:t>
            </a:fld>
            <a:endParaRPr lang="en-US" dirty="0">
              <a:solidFill>
                <a:schemeClr val="bg1"/>
              </a:solidFill>
            </a:endParaRPr>
          </a:p>
        </p:txBody>
      </p:sp>
      <p:sp>
        <p:nvSpPr>
          <p:cNvPr id="6" name="TextBox 5"/>
          <p:cNvSpPr txBox="1"/>
          <p:nvPr/>
        </p:nvSpPr>
        <p:spPr>
          <a:xfrm>
            <a:off x="457200" y="6660775"/>
            <a:ext cx="4648200" cy="215444"/>
          </a:xfrm>
          <a:prstGeom prst="rect">
            <a:avLst/>
          </a:prstGeom>
          <a:noFill/>
        </p:spPr>
        <p:txBody>
          <a:bodyPr>
            <a:prstTxWarp prst="textNoShape">
              <a:avLst/>
            </a:prstTxWarp>
            <a:spAutoFit/>
          </a:bodyPr>
          <a:lstStyle/>
          <a:p>
            <a:pPr algn="l">
              <a:defRPr/>
            </a:pPr>
            <a:r>
              <a:rPr lang="en-US" sz="800" dirty="0">
                <a:solidFill>
                  <a:schemeClr val="bg1"/>
                </a:solidFill>
              </a:rPr>
              <a:t>Copyright </a:t>
            </a:r>
            <a:r>
              <a:rPr lang="en-US" sz="800" dirty="0" smtClean="0">
                <a:solidFill>
                  <a:schemeClr val="bg1"/>
                </a:solidFill>
              </a:rPr>
              <a:t>2013 </a:t>
            </a:r>
            <a:r>
              <a:rPr lang="en-US" sz="800" dirty="0">
                <a:solidFill>
                  <a:schemeClr val="bg1"/>
                </a:solidFill>
              </a:rPr>
              <a:t>JDA Software Group, Inc. - CONFIDENTIAL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Divider">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5429"/>
          <a:stretch/>
        </p:blipFill>
        <p:spPr>
          <a:xfrm>
            <a:off x="0" y="-33746"/>
            <a:ext cx="9144000" cy="5799909"/>
          </a:xfrm>
          <a:prstGeom prst="rect">
            <a:avLst/>
          </a:prstGeom>
        </p:spPr>
      </p:pic>
      <p:sp>
        <p:nvSpPr>
          <p:cNvPr id="2" name="Title 1"/>
          <p:cNvSpPr>
            <a:spLocks noGrp="1"/>
          </p:cNvSpPr>
          <p:nvPr>
            <p:ph type="title"/>
          </p:nvPr>
        </p:nvSpPr>
        <p:spPr bwMode="gray">
          <a:xfrm>
            <a:off x="1415773" y="4508062"/>
            <a:ext cx="4557189" cy="682626"/>
          </a:xfrm>
          <a:prstGeom prst="rect">
            <a:avLst/>
          </a:prstGeom>
        </p:spPr>
        <p:txBody>
          <a:bodyPr anchor="b" anchorCtr="0">
            <a:normAutofit/>
          </a:bodyPr>
          <a:lstStyle>
            <a:lvl1pPr algn="l">
              <a:defRPr sz="3200" b="0" cap="none">
                <a:solidFill>
                  <a:schemeClr val="accent2"/>
                </a:solidFill>
              </a:defRPr>
            </a:lvl1pPr>
          </a:lstStyle>
          <a:p>
            <a:r>
              <a:rPr lang="en-US" smtClean="0"/>
              <a:t>Click to edit Master title style</a:t>
            </a:r>
            <a:endParaRPr lang="en-US" dirty="0"/>
          </a:p>
        </p:txBody>
      </p:sp>
      <p:sp>
        <p:nvSpPr>
          <p:cNvPr id="3" name="Text Placeholder 2"/>
          <p:cNvSpPr>
            <a:spLocks noGrp="1"/>
          </p:cNvSpPr>
          <p:nvPr>
            <p:ph type="body" idx="1"/>
          </p:nvPr>
        </p:nvSpPr>
        <p:spPr bwMode="gray">
          <a:xfrm>
            <a:off x="1415774" y="5150840"/>
            <a:ext cx="4557188" cy="908109"/>
          </a:xfrm>
        </p:spPr>
        <p:txBody>
          <a:bodyPr anchor="t" anchorCtr="0"/>
          <a:lstStyle>
            <a:lvl1pPr marL="0" indent="0" algn="l">
              <a:buNone/>
              <a:defRPr lang="en-US" sz="2800" b="0" dirty="0" smtClean="0">
                <a:solidFill>
                  <a:schemeClr val="accent3"/>
                </a:solidFill>
                <a:latin typeface="+mn-lt"/>
                <a:ea typeface="ＭＳ Ｐゴシック" pitchFamily="-105" charset="-128"/>
                <a:cs typeface="ＭＳ Ｐゴシック" pitchFamily="-105" charset="-128"/>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pic>
        <p:nvPicPr>
          <p:cNvPr id="205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9050"/>
            <a:ext cx="91440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400560"/>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6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562597" y="2054431"/>
            <a:ext cx="5450773" cy="4222734"/>
          </a:xfrm>
        </p:spPr>
        <p:txBody>
          <a:bodyPr/>
          <a:lstStyle>
            <a:lvl1pPr>
              <a:defRPr sz="2800">
                <a:solidFill>
                  <a:schemeClr val="bg2"/>
                </a:solidFill>
              </a:defRPr>
            </a:lvl1pPr>
            <a:lvl2pPr>
              <a:spcBef>
                <a:spcPts val="600"/>
              </a:spcBef>
              <a:defRPr sz="2400">
                <a:solidFill>
                  <a:schemeClr val="bg2"/>
                </a:solidFill>
              </a:defRPr>
            </a:lvl2pPr>
            <a:lvl3pPr>
              <a:defRPr sz="2000">
                <a:solidFill>
                  <a:schemeClr val="bg2"/>
                </a:solidFill>
              </a:defRPr>
            </a:lvl3pPr>
            <a:lvl4pPr>
              <a:defRPr sz="1800">
                <a:solidFill>
                  <a:schemeClr val="bg2"/>
                </a:solidFill>
              </a:defRPr>
            </a:lvl4pPr>
            <a:lvl5pPr>
              <a:defRPr sz="18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defRPr sz="1000"/>
            </a:lvl1pPr>
          </a:lstStyle>
          <a:p>
            <a:fld id="{47BF6CFA-B0F0-43F9-AC94-0122DD65F98C}" type="slidenum">
              <a:rPr lang="en-US" smtClean="0"/>
              <a:t>‹#›</a:t>
            </a:fld>
            <a:endParaRPr lang="en-US" dirty="0"/>
          </a:p>
        </p:txBody>
      </p:sp>
      <p:grpSp>
        <p:nvGrpSpPr>
          <p:cNvPr id="10" name="Group 9"/>
          <p:cNvGrpSpPr/>
          <p:nvPr/>
        </p:nvGrpSpPr>
        <p:grpSpPr>
          <a:xfrm>
            <a:off x="-152397" y="1779320"/>
            <a:ext cx="3468450" cy="4304196"/>
            <a:chOff x="6096003" y="2057400"/>
            <a:chExt cx="3468450" cy="4304196"/>
          </a:xfrm>
        </p:grpSpPr>
        <p:pic>
          <p:nvPicPr>
            <p:cNvPr id="11" name="Picture 10" descr="shutterstock_24045112[1].jpg"/>
            <p:cNvPicPr>
              <a:picLocks noChangeAspect="1"/>
            </p:cNvPicPr>
            <p:nvPr/>
          </p:nvPicPr>
          <p:blipFill>
            <a:blip r:embed="rId3" cstate="print"/>
            <a:srcRect r="34972"/>
            <a:stretch>
              <a:fillRect/>
            </a:stretch>
          </p:blipFill>
          <p:spPr>
            <a:xfrm>
              <a:off x="6096003" y="2057400"/>
              <a:ext cx="3429000" cy="4304196"/>
            </a:xfrm>
            <a:prstGeom prst="roundRect">
              <a:avLst>
                <a:gd name="adj" fmla="val 4562"/>
              </a:avLst>
            </a:prstGeom>
            <a:solidFill>
              <a:srgbClr val="FFFFFF">
                <a:shade val="85000"/>
              </a:srgbClr>
            </a:solidFill>
            <a:ln w="38100">
              <a:solidFill>
                <a:schemeClr val="bg1"/>
              </a:solidFill>
            </a:ln>
            <a:effectLst>
              <a:innerShdw blurRad="304800" dist="50800">
                <a:prstClr val="black">
                  <a:alpha val="97000"/>
                </a:prstClr>
              </a:innerShdw>
            </a:effectLst>
          </p:spPr>
        </p:pic>
        <p:sp>
          <p:nvSpPr>
            <p:cNvPr id="12" name="Isosceles Triangle 11"/>
            <p:cNvSpPr/>
            <p:nvPr/>
          </p:nvSpPr>
          <p:spPr bwMode="auto">
            <a:xfrm rot="16200000" flipH="1">
              <a:off x="9152970" y="2560320"/>
              <a:ext cx="518163" cy="304802"/>
            </a:xfrm>
            <a:prstGeom prst="triangle">
              <a:avLst/>
            </a:prstGeom>
            <a:solidFill>
              <a:schemeClr val="bg1"/>
            </a:solidFill>
            <a:ln w="12700" cap="sq" algn="ctr">
              <a:noFill/>
              <a:miter lim="800000"/>
              <a:headEnd/>
              <a:tailEnd/>
            </a:ln>
            <a:effectLst>
              <a:outerShdw blurRad="50800" dist="38100" dir="10800000" algn="r" rotWithShape="0">
                <a:prstClr val="black">
                  <a:alpha val="40000"/>
                </a:prstClr>
              </a:outerShdw>
            </a:effectLst>
          </p:spPr>
          <p:txBody>
            <a:bodyPr wrap="none" rtlCol="0" anchor="ctr"/>
            <a:lstStyle/>
            <a:p>
              <a:pPr algn="ctr"/>
              <a:endParaRPr lang="en-US" b="1" dirty="0" smtClean="0">
                <a:solidFill>
                  <a:schemeClr val="bg1"/>
                </a:solidFill>
                <a:latin typeface="+mn-lt"/>
              </a:endParaRPr>
            </a:p>
          </p:txBody>
        </p:sp>
      </p:grpSp>
    </p:spTree>
    <p:extLst>
      <p:ext uri="{BB962C8B-B14F-4D97-AF65-F5344CB8AC3E}">
        <p14:creationId xmlns:p14="http://schemas.microsoft.com/office/powerpoint/2010/main" val="154765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CustomPhoto">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6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562597" y="2054431"/>
            <a:ext cx="5450773" cy="4222734"/>
          </a:xfrm>
        </p:spPr>
        <p:txBody>
          <a:bodyPr/>
          <a:lstStyle>
            <a:lvl1pPr>
              <a:defRPr sz="2800">
                <a:solidFill>
                  <a:schemeClr val="bg2"/>
                </a:solidFill>
              </a:defRPr>
            </a:lvl1pPr>
            <a:lvl2pPr>
              <a:spcBef>
                <a:spcPts val="600"/>
              </a:spcBef>
              <a:defRPr sz="2400">
                <a:solidFill>
                  <a:schemeClr val="bg2"/>
                </a:solidFill>
              </a:defRPr>
            </a:lvl2pPr>
            <a:lvl3pPr>
              <a:defRPr sz="2000">
                <a:solidFill>
                  <a:schemeClr val="bg2"/>
                </a:solidFill>
              </a:defRPr>
            </a:lvl3pPr>
            <a:lvl4pPr>
              <a:defRPr sz="1800">
                <a:solidFill>
                  <a:schemeClr val="bg2"/>
                </a:solidFill>
              </a:defRPr>
            </a:lvl4pPr>
            <a:lvl5pPr>
              <a:defRPr sz="18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3"/>
          <p:cNvSpPr>
            <a:spLocks noGrp="1" noChangeArrowheads="1"/>
          </p:cNvSpPr>
          <p:nvPr>
            <p:ph type="title"/>
          </p:nvPr>
        </p:nvSpPr>
        <p:spPr bwMode="auto">
          <a:xfrm>
            <a:off x="457200" y="152400"/>
            <a:ext cx="5181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defRPr sz="1000"/>
            </a:lvl1pPr>
          </a:lstStyle>
          <a:p>
            <a:fld id="{47BF6CFA-B0F0-43F9-AC94-0122DD65F98C}" type="slidenum">
              <a:rPr lang="en-US" smtClean="0"/>
              <a:t>‹#›</a:t>
            </a:fld>
            <a:endParaRPr lang="en-US" dirty="0"/>
          </a:p>
        </p:txBody>
      </p:sp>
    </p:spTree>
    <p:extLst>
      <p:ext uri="{BB962C8B-B14F-4D97-AF65-F5344CB8AC3E}">
        <p14:creationId xmlns:p14="http://schemas.microsoft.com/office/powerpoint/2010/main" val="367691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6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lvl1pPr>
              <a:defRPr>
                <a:solidFill>
                  <a:schemeClr val="tx1"/>
                </a:solidFill>
              </a:defRPr>
            </a:lvl1pPr>
            <a:lvl2pPr>
              <a:spcBef>
                <a:spcPts val="600"/>
              </a:spcBef>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defRPr sz="1000"/>
            </a:lvl1pPr>
          </a:lstStyle>
          <a:p>
            <a:fld id="{47BF6CFA-B0F0-43F9-AC94-0122DD65F98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Subtitl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6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8"/>
          <p:cNvSpPr>
            <a:spLocks noGrp="1"/>
          </p:cNvSpPr>
          <p:nvPr>
            <p:ph type="body" sz="quarter" idx="10"/>
          </p:nvPr>
        </p:nvSpPr>
        <p:spPr>
          <a:xfrm>
            <a:off x="457200" y="762000"/>
            <a:ext cx="6858000" cy="609600"/>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Aft>
                <a:spcPct val="0"/>
              </a:spcAft>
              <a:buFontTx/>
              <a:buNone/>
              <a:defRPr lang="en-US" sz="2800" i="1" dirty="0" smtClean="0">
                <a:solidFill>
                  <a:schemeClr val="accent3"/>
                </a:solidFill>
                <a:latin typeface="+mn-lt"/>
                <a:ea typeface="ＭＳ Ｐゴシック" pitchFamily="-105" charset="-128"/>
                <a:cs typeface="ＭＳ Ｐゴシック" pitchFamily="-105" charset="-128"/>
              </a:defRPr>
            </a:lvl1pPr>
            <a:lvl2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2pPr>
            <a:lvl3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3pPr>
            <a:lvl4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4pPr>
            <a:lvl5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5pPr>
          </a:lstStyle>
          <a:p>
            <a:pPr lvl="0"/>
            <a:r>
              <a:rPr lang="en-US" smtClean="0"/>
              <a:t>Click to edit Master text styles</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3"/>
          <p:cNvSpPr>
            <a:spLocks noGrp="1" noChangeArrowheads="1"/>
          </p:cNvSpPr>
          <p:nvPr>
            <p:ph type="title"/>
          </p:nvPr>
        </p:nvSpPr>
        <p:spPr bwMode="auto">
          <a:xfrm>
            <a:off x="457200" y="228600"/>
            <a:ext cx="685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1"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fld id="{47BF6CFA-B0F0-43F9-AC94-0122DD65F98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Feature">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6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fld id="{47BF6CFA-B0F0-43F9-AC94-0122DD65F98C}" type="slidenum">
              <a:rPr lang="en-US" smtClean="0"/>
              <a:t>‹#›</a:t>
            </a:fld>
            <a:endParaRPr lang="en-US" dirty="0"/>
          </a:p>
        </p:txBody>
      </p:sp>
      <p:sp>
        <p:nvSpPr>
          <p:cNvPr id="4" name="Text Placeholder 8"/>
          <p:cNvSpPr>
            <a:spLocks noGrp="1"/>
          </p:cNvSpPr>
          <p:nvPr>
            <p:ph type="body" sz="quarter" idx="11"/>
          </p:nvPr>
        </p:nvSpPr>
        <p:spPr>
          <a:xfrm>
            <a:off x="457200" y="762000"/>
            <a:ext cx="6858000" cy="609600"/>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Aft>
                <a:spcPct val="0"/>
              </a:spcAft>
              <a:buFontTx/>
              <a:buNone/>
              <a:defRPr lang="en-US" sz="2800" i="1" dirty="0" smtClean="0">
                <a:solidFill>
                  <a:schemeClr val="accent3"/>
                </a:solidFill>
                <a:latin typeface="+mn-lt"/>
                <a:ea typeface="ＭＳ Ｐゴシック" pitchFamily="-105" charset="-128"/>
                <a:cs typeface="ＭＳ Ｐゴシック" pitchFamily="-105" charset="-128"/>
              </a:defRPr>
            </a:lvl1pPr>
            <a:lvl2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2pPr>
            <a:lvl3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3pPr>
            <a:lvl4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4pPr>
            <a:lvl5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5pPr>
          </a:lstStyle>
          <a:p>
            <a:pPr lvl="0"/>
            <a:r>
              <a:rPr lang="en-US" smtClean="0"/>
              <a:t>Click to edit Master text styles</a:t>
            </a:r>
          </a:p>
        </p:txBody>
      </p:sp>
      <p:sp>
        <p:nvSpPr>
          <p:cNvPr id="5" name="Rectangle 3"/>
          <p:cNvSpPr>
            <a:spLocks noGrp="1" noChangeArrowheads="1"/>
          </p:cNvSpPr>
          <p:nvPr>
            <p:ph type="title"/>
          </p:nvPr>
        </p:nvSpPr>
        <p:spPr bwMode="auto">
          <a:xfrm>
            <a:off x="457200" y="228600"/>
            <a:ext cx="685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6" name="Content Placeholder 2"/>
          <p:cNvSpPr>
            <a:spLocks noGrp="1"/>
          </p:cNvSpPr>
          <p:nvPr>
            <p:ph idx="1"/>
          </p:nvPr>
        </p:nvSpPr>
        <p:spPr>
          <a:xfrm>
            <a:off x="457200" y="2362200"/>
            <a:ext cx="8229600" cy="3763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2"/>
          </p:nvPr>
        </p:nvSpPr>
        <p:spPr>
          <a:xfrm>
            <a:off x="457200" y="1524000"/>
            <a:ext cx="8516405" cy="608013"/>
          </a:xfrm>
        </p:spPr>
        <p:txBody>
          <a:bodyPr anchor="ctr" anchorCtr="0"/>
          <a:lstStyle>
            <a:lvl1pPr marL="0" indent="0" algn="l">
              <a:buNone/>
              <a:defRPr lang="en-US" sz="2800" kern="1200" dirty="0" smtClean="0">
                <a:solidFill>
                  <a:schemeClr val="accent2"/>
                </a:solidFill>
                <a:latin typeface="Arial" pitchFamily="-105" charset="0"/>
                <a:ea typeface="ＭＳ Ｐゴシック" pitchFamily="-105" charset="-128"/>
                <a:cs typeface="ＭＳ Ｐゴシック" pitchFamily="-105" charset="-128"/>
              </a:defRPr>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6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half" idx="1"/>
          </p:nvPr>
        </p:nvSpPr>
        <p:spPr>
          <a:xfrm>
            <a:off x="457200" y="1755648"/>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55648"/>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8"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fld id="{47BF6CFA-B0F0-43F9-AC94-0122DD65F98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69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idx="1"/>
          </p:nvPr>
        </p:nvSpPr>
        <p:spPr>
          <a:xfrm>
            <a:off x="457200" y="1755648"/>
            <a:ext cx="4040188" cy="63976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65589" y="239298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55648"/>
            <a:ext cx="4041775" cy="63976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53414" y="239298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 name="Slide Number Placeholder 10"/>
          <p:cNvSpPr>
            <a:spLocks noGrp="1" noChangeArrowheads="1"/>
          </p:cNvSpPr>
          <p:nvPr>
            <p:ph type="sldNum" sz="quarter" idx="10"/>
          </p:nvPr>
        </p:nvSpPr>
        <p:spPr>
          <a:xfrm>
            <a:off x="8534400" y="6629400"/>
            <a:ext cx="567813" cy="228600"/>
          </a:xfrm>
          <a:prstGeom prst="rect">
            <a:avLst/>
          </a:prstGeom>
        </p:spPr>
        <p:txBody>
          <a:bodyPr/>
          <a:lstStyle>
            <a:lvl1pPr algn="r">
              <a:defRPr sz="1000"/>
            </a:lvl1pPr>
          </a:lstStyle>
          <a:p>
            <a:fld id="{47BF6CFA-B0F0-43F9-AC94-0122DD65F98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7651" name="Rectangle 4"/>
          <p:cNvSpPr>
            <a:spLocks noGrp="1" noChangeArrowheads="1"/>
          </p:cNvSpPr>
          <p:nvPr>
            <p:ph type="body" idx="1"/>
          </p:nvPr>
        </p:nvSpPr>
        <p:spPr bwMode="auto">
          <a:xfrm>
            <a:off x="457200" y="1751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smtClean="0"/>
              <a:t>Click to edit Master title style</a:t>
            </a:r>
            <a:endParaRPr lang="en-US" dirty="0"/>
          </a:p>
        </p:txBody>
      </p:sp>
      <p:sp>
        <p:nvSpPr>
          <p:cNvPr id="12"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fld id="{47BF6CFA-B0F0-43F9-AC94-0122DD65F98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lnSpc>
          <a:spcPts val="4200"/>
        </a:lnSpc>
        <a:spcBef>
          <a:spcPct val="0"/>
        </a:spcBef>
        <a:spcAft>
          <a:spcPct val="0"/>
        </a:spcAft>
        <a:defRPr lang="en-US" sz="3600" dirty="0">
          <a:solidFill>
            <a:schemeClr val="bg1"/>
          </a:solidFill>
          <a:latin typeface="Arial" pitchFamily="34" charset="0"/>
          <a:ea typeface="ＭＳ Ｐゴシック" pitchFamily="-105" charset="-128"/>
          <a:cs typeface="Arial" pitchFamily="34" charset="0"/>
        </a:defRPr>
      </a:lvl1pPr>
      <a:lvl2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2pPr>
      <a:lvl3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3pPr>
      <a:lvl4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4pPr>
      <a:lvl5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750"/>
        </a:spcBef>
        <a:spcAft>
          <a:spcPct val="0"/>
        </a:spcAft>
        <a:buClr>
          <a:schemeClr val="accent1"/>
        </a:buClr>
        <a:buChar char="•"/>
        <a:defRPr sz="2400">
          <a:solidFill>
            <a:schemeClr val="tx2"/>
          </a:solidFill>
          <a:latin typeface="Arial" pitchFamily="34" charset="0"/>
          <a:ea typeface="ＭＳ Ｐゴシック" pitchFamily="-105" charset="-128"/>
          <a:cs typeface="Arial" pitchFamily="34" charset="0"/>
        </a:defRPr>
      </a:lvl1pPr>
      <a:lvl2pPr marL="742950" indent="-285750" algn="l" rtl="0" eaLnBrk="1" fontAlgn="base" hangingPunct="1">
        <a:spcBef>
          <a:spcPct val="20000"/>
        </a:spcBef>
        <a:spcAft>
          <a:spcPct val="0"/>
        </a:spcAft>
        <a:buClr>
          <a:schemeClr val="accent1"/>
        </a:buClr>
        <a:buChar char="–"/>
        <a:defRPr sz="2000">
          <a:solidFill>
            <a:schemeClr val="tx2"/>
          </a:solidFill>
          <a:latin typeface="Arial" pitchFamily="34" charset="0"/>
          <a:ea typeface="ＭＳ Ｐゴシック" pitchFamily="-105" charset="-128"/>
          <a:cs typeface="Arial" pitchFamily="34" charset="0"/>
        </a:defRPr>
      </a:lvl2pPr>
      <a:lvl3pPr marL="1143000" indent="-228600" algn="l" rtl="0" eaLnBrk="1" fontAlgn="base" hangingPunct="1">
        <a:spcBef>
          <a:spcPct val="20000"/>
        </a:spcBef>
        <a:spcAft>
          <a:spcPct val="0"/>
        </a:spcAft>
        <a:buClr>
          <a:schemeClr val="accent1"/>
        </a:buClr>
        <a:buChar char="•"/>
        <a:defRPr sz="1800">
          <a:solidFill>
            <a:schemeClr val="tx2"/>
          </a:solidFill>
          <a:latin typeface="Arial" pitchFamily="34" charset="0"/>
          <a:ea typeface="ＭＳ Ｐゴシック" pitchFamily="-105" charset="-128"/>
          <a:cs typeface="Arial" pitchFamily="34" charset="0"/>
        </a:defRPr>
      </a:lvl3pPr>
      <a:lvl4pPr marL="1600200" indent="-228600" algn="l" rtl="0" eaLnBrk="1" fontAlgn="base" hangingPunct="1">
        <a:spcBef>
          <a:spcPct val="20000"/>
        </a:spcBef>
        <a:spcAft>
          <a:spcPct val="0"/>
        </a:spcAft>
        <a:buClr>
          <a:schemeClr val="accent1"/>
        </a:buClr>
        <a:buChar char="–"/>
        <a:defRPr sz="1600">
          <a:solidFill>
            <a:schemeClr val="tx2"/>
          </a:solidFill>
          <a:latin typeface="Arial" pitchFamily="34" charset="0"/>
          <a:ea typeface="ＭＳ Ｐゴシック" pitchFamily="-105" charset="-128"/>
          <a:cs typeface="Arial" pitchFamily="34" charset="0"/>
        </a:defRPr>
      </a:lvl4pPr>
      <a:lvl5pPr marL="2057400" indent="-228600" algn="l" rtl="0" eaLnBrk="1" fontAlgn="base" hangingPunct="1">
        <a:spcBef>
          <a:spcPct val="20000"/>
        </a:spcBef>
        <a:spcAft>
          <a:spcPct val="0"/>
        </a:spcAft>
        <a:buClr>
          <a:schemeClr val="accent1"/>
        </a:buClr>
        <a:buChar char="»"/>
        <a:defRPr sz="1600">
          <a:solidFill>
            <a:schemeClr val="tx2"/>
          </a:solidFill>
          <a:latin typeface="Arial" pitchFamily="34" charset="0"/>
          <a:ea typeface="ＭＳ Ｐゴシック" pitchFamily="-105" charset="-128"/>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bollywood/Analyzing%20bollywood.pptx"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4.emf"/><Relationship Id="rId4" Type="http://schemas.openxmlformats.org/officeDocument/2006/relationships/package" Target="../embeddings/Microsoft_Excel_Worksheet1.xlsx"/></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Excel_Worksheet2.xlsx"/></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Sample%20Network/Sample%20network%20analysis%20with%20ORA.pptx" TargetMode="Externa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oleObject" Target="../embeddings/oleObject3.bin"/><Relationship Id="rId7" Type="http://schemas.openxmlformats.org/officeDocument/2006/relationships/package" Target="../embeddings/Microsoft_Excel_Worksheet4.xlsx"/><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0.emf"/><Relationship Id="rId4" Type="http://schemas.openxmlformats.org/officeDocument/2006/relationships/package" Target="../embeddings/Microsoft_Excel_Worksheet3.xlsx"/></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gif"/><Relationship Id="rId4" Type="http://schemas.openxmlformats.org/officeDocument/2006/relationships/hyperlink" Target="Mapping%20of%20World's%20Friendships.mp4"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Sample%20Network/tough2.m2ts" TargetMode="External"/><Relationship Id="rId3" Type="http://schemas.openxmlformats.org/officeDocument/2006/relationships/hyperlink" Target="face%20of%20facebook.mp4" TargetMode="External"/><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4.gif"/></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hyperlink" Target="ego%20facebook/gephi%20analysis.pptx" TargetMode="Externa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image" Target="../media/image76.jpeg"/><Relationship Id="rId1" Type="http://schemas.openxmlformats.org/officeDocument/2006/relationships/slideLayout" Target="../slideLayouts/slideLayout6.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ego%20facebook/NodeXL%20analysis.pptx" TargetMode="Externa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bollywood/Social%20Cohesion%20and%20Subgroups.pptx"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6.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Mining and Analyzing </a:t>
            </a:r>
            <a:br>
              <a:rPr lang="en-US" dirty="0" smtClean="0"/>
            </a:br>
            <a:r>
              <a:rPr lang="en-US" dirty="0" smtClean="0"/>
              <a:t>Social Media: Part 2</a:t>
            </a:r>
            <a:endParaRPr lang="en-US" dirty="0"/>
          </a:p>
        </p:txBody>
      </p:sp>
      <p:sp>
        <p:nvSpPr>
          <p:cNvPr id="3" name="Subtitle 2"/>
          <p:cNvSpPr>
            <a:spLocks noGrp="1"/>
          </p:cNvSpPr>
          <p:nvPr>
            <p:ph type="subTitle" idx="1"/>
          </p:nvPr>
        </p:nvSpPr>
        <p:spPr/>
        <p:txBody>
          <a:bodyPr/>
          <a:lstStyle/>
          <a:p>
            <a:r>
              <a:rPr lang="en-US" dirty="0" smtClean="0"/>
              <a:t>Dave King</a:t>
            </a:r>
          </a:p>
          <a:p>
            <a:r>
              <a:rPr lang="en-US" dirty="0" smtClean="0"/>
              <a:t>HICSS 47 - January 2014</a:t>
            </a:r>
            <a:endParaRPr lang="en-US" dirty="0"/>
          </a:p>
        </p:txBody>
      </p:sp>
    </p:spTree>
    <p:extLst>
      <p:ext uri="{BB962C8B-B14F-4D97-AF65-F5344CB8AC3E}">
        <p14:creationId xmlns:p14="http://schemas.microsoft.com/office/powerpoint/2010/main" val="3013003394"/>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the Oracle of Bacon Works</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10</a:t>
            </a:fld>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752600"/>
            <a:ext cx="7848600" cy="35118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921696891"/>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Center of the Hollywood Universe</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a:xfrm>
            <a:off x="8576187" y="6600826"/>
            <a:ext cx="567813" cy="228600"/>
          </a:xfrm>
        </p:spPr>
        <p:txBody>
          <a:bodyPr/>
          <a:lstStyle/>
          <a:p>
            <a:fld id="{47BF6CFA-B0F0-43F9-AC94-0122DD65F98C}" type="slidenum">
              <a:rPr lang="en-US" smtClean="0"/>
              <a:t>11</a:t>
            </a:fld>
            <a:endParaRPr lang="en-US" dirty="0"/>
          </a:p>
        </p:txBody>
      </p:sp>
      <p:pic>
        <p:nvPicPr>
          <p:cNvPr id="245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549" y="4130433"/>
            <a:ext cx="1963375" cy="22048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252" y="1706108"/>
            <a:ext cx="2036548" cy="22182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6248" y="1706108"/>
            <a:ext cx="2027676" cy="22182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706109"/>
            <a:ext cx="3700002" cy="4629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019" y="4130433"/>
            <a:ext cx="1988781" cy="22048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1889478"/>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11" name="Text Placeholder 10"/>
          <p:cNvSpPr>
            <a:spLocks noGrp="1"/>
          </p:cNvSpPr>
          <p:nvPr>
            <p:ph type="body" sz="quarter" idx="10"/>
          </p:nvPr>
        </p:nvSpPr>
        <p:spPr>
          <a:xfrm>
            <a:off x="2209800" y="838200"/>
            <a:ext cx="2362200" cy="609600"/>
          </a:xfrm>
        </p:spPr>
        <p:txBody>
          <a:bodyPr/>
          <a:lstStyle/>
          <a:p>
            <a:r>
              <a:rPr lang="en-US" dirty="0" smtClean="0"/>
              <a:t>of </a:t>
            </a:r>
            <a:r>
              <a:rPr lang="en-US" dirty="0" err="1" smtClean="0"/>
              <a:t>Bachchan</a:t>
            </a:r>
            <a:endParaRPr lang="en-US" dirty="0"/>
          </a:p>
        </p:txBody>
      </p:sp>
      <p:sp>
        <p:nvSpPr>
          <p:cNvPr id="2" name="Title 1"/>
          <p:cNvSpPr>
            <a:spLocks noGrp="1"/>
          </p:cNvSpPr>
          <p:nvPr>
            <p:ph type="title"/>
          </p:nvPr>
        </p:nvSpPr>
        <p:spPr/>
        <p:txBody>
          <a:bodyPr/>
          <a:lstStyle/>
          <a:p>
            <a:r>
              <a:rPr lang="en-US" dirty="0" smtClean="0"/>
              <a:t>Social Network Analysis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39" y="1999477"/>
            <a:ext cx="2635473" cy="319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981200"/>
            <a:ext cx="2688547" cy="321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6" descr="http://static.cinemagia.ro/img/db/actor/01/39/98/amitabh-bachchan-680631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412" y="1999476"/>
            <a:ext cx="2372588" cy="31941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479393" y="4699459"/>
            <a:ext cx="2274982" cy="369332"/>
          </a:xfrm>
          <a:prstGeom prst="rect">
            <a:avLst/>
          </a:prstGeom>
        </p:spPr>
        <p:txBody>
          <a:bodyPr wrap="none">
            <a:spAutoFit/>
          </a:bodyPr>
          <a:lstStyle/>
          <a:p>
            <a:r>
              <a:rPr lang="en-US" b="1" dirty="0" smtClean="0">
                <a:solidFill>
                  <a:schemeClr val="bg1"/>
                </a:solidFill>
                <a:effectLst>
                  <a:outerShdw blurRad="38100" dist="38100" dir="2700000" algn="tl">
                    <a:srgbClr val="000000">
                      <a:alpha val="43137"/>
                    </a:srgbClr>
                  </a:outerShdw>
                </a:effectLst>
              </a:rPr>
              <a:t>Amitabh </a:t>
            </a:r>
            <a:r>
              <a:rPr lang="en-US" b="1" dirty="0" err="1" smtClean="0">
                <a:solidFill>
                  <a:schemeClr val="bg1"/>
                </a:solidFill>
                <a:effectLst>
                  <a:outerShdw blurRad="38100" dist="38100" dir="2700000" algn="tl">
                    <a:srgbClr val="000000">
                      <a:alpha val="43137"/>
                    </a:srgbClr>
                  </a:outerShdw>
                </a:effectLst>
              </a:rPr>
              <a:t>Bachchan</a:t>
            </a:r>
            <a:endParaRPr lang="en-US"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5956110" y="4699459"/>
            <a:ext cx="2390398" cy="369332"/>
          </a:xfrm>
          <a:prstGeom prst="rect">
            <a:avLst/>
          </a:prstGeom>
        </p:spPr>
        <p:txBody>
          <a:bodyPr wrap="none">
            <a:spAutoFit/>
          </a:bodyPr>
          <a:lstStyle/>
          <a:p>
            <a:r>
              <a:rPr lang="en-US" b="1" dirty="0" err="1" smtClean="0">
                <a:solidFill>
                  <a:schemeClr val="bg1"/>
                </a:solidFill>
                <a:effectLst>
                  <a:outerShdw blurRad="38100" dist="38100" dir="2700000" algn="tl">
                    <a:srgbClr val="000000">
                      <a:alpha val="43137"/>
                    </a:srgbClr>
                  </a:outerShdw>
                </a:effectLst>
              </a:rPr>
              <a:t>Abhishek</a:t>
            </a:r>
            <a:r>
              <a:rPr lang="en-US" b="1" dirty="0" smtClean="0">
                <a:solidFill>
                  <a:schemeClr val="bg1"/>
                </a:solidFill>
                <a:effectLst>
                  <a:outerShdw blurRad="38100" dist="38100" dir="2700000" algn="tl">
                    <a:srgbClr val="000000">
                      <a:alpha val="43137"/>
                    </a:srgbClr>
                  </a:outerShdw>
                </a:effectLst>
              </a:rPr>
              <a:t> </a:t>
            </a:r>
            <a:r>
              <a:rPr lang="en-US" b="1" dirty="0" err="1" smtClean="0">
                <a:solidFill>
                  <a:schemeClr val="bg1"/>
                </a:solidFill>
                <a:effectLst>
                  <a:outerShdw blurRad="38100" dist="38100" dir="2700000" algn="tl">
                    <a:srgbClr val="000000">
                      <a:alpha val="43137"/>
                    </a:srgbClr>
                  </a:outerShdw>
                </a:effectLst>
              </a:rPr>
              <a:t>Bachchan</a:t>
            </a:r>
            <a:endParaRPr lang="en-US" b="1" dirty="0">
              <a:solidFill>
                <a:schemeClr val="bg1"/>
              </a:solidFill>
              <a:effectLst>
                <a:outerShdw blurRad="38100" dist="38100" dir="2700000" algn="tl">
                  <a:srgbClr val="000000">
                    <a:alpha val="43137"/>
                  </a:srgbClr>
                </a:outerShdw>
              </a:effectLst>
            </a:endParaRPr>
          </a:p>
        </p:txBody>
      </p:sp>
      <p:sp>
        <p:nvSpPr>
          <p:cNvPr id="9" name="Rectangle 8"/>
          <p:cNvSpPr/>
          <p:nvPr/>
        </p:nvSpPr>
        <p:spPr>
          <a:xfrm>
            <a:off x="1069459" y="4586528"/>
            <a:ext cx="1826141" cy="646331"/>
          </a:xfrm>
          <a:prstGeom prst="rect">
            <a:avLst/>
          </a:prstGeom>
        </p:spPr>
        <p:txBody>
          <a:bodyPr wrap="none">
            <a:spAutoFit/>
          </a:bodyPr>
          <a:lstStyle/>
          <a:p>
            <a:pPr algn="ctr"/>
            <a:r>
              <a:rPr lang="en-US" b="1" dirty="0" err="1">
                <a:solidFill>
                  <a:schemeClr val="bg1"/>
                </a:solidFill>
                <a:effectLst>
                  <a:outerShdw blurRad="38100" dist="38100" dir="2700000" algn="tl">
                    <a:srgbClr val="000000">
                      <a:alpha val="43137"/>
                    </a:srgbClr>
                  </a:outerShdw>
                </a:effectLst>
              </a:rPr>
              <a:t>Aishwarya</a:t>
            </a:r>
            <a:r>
              <a:rPr lang="en-US" b="1" dirty="0">
                <a:solidFill>
                  <a:schemeClr val="bg1"/>
                </a:solidFill>
                <a:effectLst>
                  <a:outerShdw blurRad="38100" dist="38100" dir="2700000" algn="tl">
                    <a:srgbClr val="000000">
                      <a:alpha val="43137"/>
                    </a:srgbClr>
                  </a:outerShdw>
                </a:effectLst>
              </a:rPr>
              <a:t> </a:t>
            </a:r>
            <a:r>
              <a:rPr lang="en-US" b="1" dirty="0" err="1">
                <a:solidFill>
                  <a:schemeClr val="bg1"/>
                </a:solidFill>
                <a:effectLst>
                  <a:outerShdw blurRad="38100" dist="38100" dir="2700000" algn="tl">
                    <a:srgbClr val="000000">
                      <a:alpha val="43137"/>
                    </a:srgbClr>
                  </a:outerShdw>
                </a:effectLst>
              </a:rPr>
              <a:t>Rai</a:t>
            </a:r>
            <a:r>
              <a:rPr lang="en-US" b="1" dirty="0">
                <a:solidFill>
                  <a:schemeClr val="bg1"/>
                </a:solidFill>
                <a:effectLst>
                  <a:outerShdw blurRad="38100" dist="38100" dir="2700000" algn="tl">
                    <a:srgbClr val="000000">
                      <a:alpha val="43137"/>
                    </a:srgbClr>
                  </a:outerShdw>
                </a:effectLst>
              </a:rPr>
              <a:t> </a:t>
            </a:r>
            <a:endParaRPr lang="en-US" b="1" dirty="0" smtClean="0">
              <a:solidFill>
                <a:schemeClr val="bg1"/>
              </a:solidFill>
              <a:effectLst>
                <a:outerShdw blurRad="38100" dist="38100" dir="2700000" algn="tl">
                  <a:srgbClr val="000000">
                    <a:alpha val="43137"/>
                  </a:srgbClr>
                </a:outerShdw>
              </a:effectLst>
            </a:endParaRPr>
          </a:p>
          <a:p>
            <a:pPr algn="ctr"/>
            <a:r>
              <a:rPr lang="en-US" b="1" dirty="0" err="1" smtClean="0">
                <a:solidFill>
                  <a:schemeClr val="bg1"/>
                </a:solidFill>
                <a:effectLst>
                  <a:outerShdw blurRad="38100" dist="38100" dir="2700000" algn="tl">
                    <a:srgbClr val="000000">
                      <a:alpha val="43137"/>
                    </a:srgbClr>
                  </a:outerShdw>
                </a:effectLst>
              </a:rPr>
              <a:t>Bachchan</a:t>
            </a:r>
            <a:endParaRPr lang="en-US" b="1" dirty="0">
              <a:solidFill>
                <a:schemeClr val="bg1"/>
              </a:solidFill>
              <a:effectLst>
                <a:outerShdw blurRad="38100" dist="38100" dir="2700000" algn="tl">
                  <a:srgbClr val="000000">
                    <a:alpha val="43137"/>
                  </a:srgbClr>
                </a:outerShdw>
              </a:effectLst>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685800"/>
            <a:ext cx="2133600" cy="7620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44" y="5353475"/>
            <a:ext cx="3276600" cy="1066800"/>
          </a:xfrm>
          <a:prstGeom prst="rect">
            <a:avLst/>
          </a:prstGeom>
        </p:spPr>
      </p:pic>
    </p:spTree>
    <p:extLst>
      <p:ext uri="{BB962C8B-B14F-4D97-AF65-F5344CB8AC3E}">
        <p14:creationId xmlns:p14="http://schemas.microsoft.com/office/powerpoint/2010/main" val="32622228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There’s a new game in town</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13</a:t>
            </a:fld>
            <a:endParaRPr lang="en-US" dirty="0"/>
          </a:p>
        </p:txBody>
      </p:sp>
      <p:pic>
        <p:nvPicPr>
          <p:cNvPr id="26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0" y="1447800"/>
            <a:ext cx="9153952" cy="486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6426052"/>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rot="10800000" flipV="1">
            <a:off x="0" y="5288080"/>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The Center of Bollywood</a:t>
            </a:r>
            <a:endParaRPr lang="en-US" dirty="0"/>
          </a:p>
        </p:txBody>
      </p:sp>
      <p:sp>
        <p:nvSpPr>
          <p:cNvPr id="4" name="Title 3"/>
          <p:cNvSpPr>
            <a:spLocks noGrp="1"/>
          </p:cNvSpPr>
          <p:nvPr>
            <p:ph type="title"/>
          </p:nvPr>
        </p:nvSpPr>
        <p:spPr/>
        <p:txBody>
          <a:bodyPr/>
          <a:lstStyle/>
          <a:p>
            <a:r>
              <a:rPr lang="en-US" dirty="0"/>
              <a:t>Social Network Analysis</a:t>
            </a:r>
          </a:p>
        </p:txBody>
      </p:sp>
      <p:sp>
        <p:nvSpPr>
          <p:cNvPr id="5" name="Slide Number Placeholder 4"/>
          <p:cNvSpPr>
            <a:spLocks noGrp="1"/>
          </p:cNvSpPr>
          <p:nvPr>
            <p:ph type="sldNum" sz="quarter" idx="4"/>
          </p:nvPr>
        </p:nvSpPr>
        <p:spPr/>
        <p:txBody>
          <a:bodyPr/>
          <a:lstStyle/>
          <a:p>
            <a:fld id="{47BF6CFA-B0F0-43F9-AC94-0122DD65F98C}" type="slidenum">
              <a:rPr lang="en-US" smtClean="0"/>
              <a:t>14</a:t>
            </a:fld>
            <a:endParaRPr lang="en-US" dirty="0"/>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7" y="1527424"/>
            <a:ext cx="4224973" cy="2248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427" y="4230370"/>
            <a:ext cx="4224973" cy="2248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bwMode="auto">
          <a:xfrm>
            <a:off x="4343400" y="2650739"/>
            <a:ext cx="381000" cy="1707"/>
          </a:xfrm>
          <a:prstGeom prst="straightConnector1">
            <a:avLst/>
          </a:prstGeom>
          <a:solidFill>
            <a:schemeClr val="accent2"/>
          </a:solidFill>
          <a:ln w="19050" cap="sq" cmpd="sng" algn="ctr">
            <a:solidFill>
              <a:schemeClr val="tx2"/>
            </a:solidFill>
            <a:prstDash val="solid"/>
            <a:round/>
            <a:headEnd type="none" w="med" len="med"/>
            <a:tailEnd type="triangle" w="med" len="med"/>
          </a:ln>
          <a:effectLst/>
        </p:spPr>
      </p:cxnSp>
      <p:pic>
        <p:nvPicPr>
          <p:cNvPr id="297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524000"/>
            <a:ext cx="4267200" cy="22551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4230370"/>
            <a:ext cx="2857500" cy="2248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Elbow Connector 14"/>
          <p:cNvCxnSpPr>
            <a:stCxn id="29700" idx="2"/>
            <a:endCxn id="29699" idx="0"/>
          </p:cNvCxnSpPr>
          <p:nvPr/>
        </p:nvCxnSpPr>
        <p:spPr bwMode="auto">
          <a:xfrm rot="5400000">
            <a:off x="4318865" y="1691234"/>
            <a:ext cx="451185" cy="4627086"/>
          </a:xfrm>
          <a:prstGeom prst="bentConnector3">
            <a:avLst/>
          </a:prstGeom>
          <a:solidFill>
            <a:schemeClr val="accent2"/>
          </a:solidFill>
          <a:ln w="19050" cap="sq" cmpd="sng" algn="ctr">
            <a:solidFill>
              <a:schemeClr val="tx2"/>
            </a:solidFill>
            <a:prstDash val="solid"/>
            <a:round/>
            <a:headEnd type="triangle" w="med" len="med"/>
            <a:tailEnd type="arrow"/>
          </a:ln>
          <a:effectLst/>
        </p:spPr>
      </p:cxnSp>
      <p:cxnSp>
        <p:nvCxnSpPr>
          <p:cNvPr id="17" name="Straight Arrow Connector 16"/>
          <p:cNvCxnSpPr>
            <a:stCxn id="29699" idx="3"/>
            <a:endCxn id="29702" idx="1"/>
          </p:cNvCxnSpPr>
          <p:nvPr/>
        </p:nvCxnSpPr>
        <p:spPr bwMode="auto">
          <a:xfrm>
            <a:off x="4343400" y="5354538"/>
            <a:ext cx="914400" cy="0"/>
          </a:xfrm>
          <a:prstGeom prst="straightConnector1">
            <a:avLst/>
          </a:prstGeom>
          <a:solidFill>
            <a:schemeClr val="accent2"/>
          </a:solidFill>
          <a:ln w="19050" cap="sq" cmpd="sng" algn="ctr">
            <a:solidFill>
              <a:schemeClr val="tx2"/>
            </a:solidFill>
            <a:prstDash val="solid"/>
            <a:round/>
            <a:headEnd type="none" w="med" len="med"/>
            <a:tailEnd type="triangle" w="med" len="med"/>
          </a:ln>
          <a:effectLst/>
        </p:spPr>
      </p:cxnSp>
      <p:sp>
        <p:nvSpPr>
          <p:cNvPr id="18" name="TextBox 17"/>
          <p:cNvSpPr txBox="1"/>
          <p:nvPr/>
        </p:nvSpPr>
        <p:spPr>
          <a:xfrm>
            <a:off x="6934200" y="3473152"/>
            <a:ext cx="2053767" cy="338554"/>
          </a:xfrm>
          <a:prstGeom prst="rect">
            <a:avLst/>
          </a:prstGeom>
          <a:noFill/>
        </p:spPr>
        <p:txBody>
          <a:bodyPr wrap="none" rtlCol="0">
            <a:spAutoFit/>
          </a:bodyPr>
          <a:lstStyle/>
          <a:p>
            <a:pPr algn="ctr"/>
            <a:r>
              <a:rPr lang="en-US" sz="1600" dirty="0" smtClean="0">
                <a:latin typeface="+mn-lt"/>
              </a:rPr>
              <a:t>HTML- Page Source</a:t>
            </a:r>
          </a:p>
        </p:txBody>
      </p:sp>
      <p:sp>
        <p:nvSpPr>
          <p:cNvPr id="24" name="TextBox 23"/>
          <p:cNvSpPr txBox="1"/>
          <p:nvPr/>
        </p:nvSpPr>
        <p:spPr>
          <a:xfrm>
            <a:off x="218247" y="5869106"/>
            <a:ext cx="4025333" cy="584775"/>
          </a:xfrm>
          <a:prstGeom prst="rect">
            <a:avLst/>
          </a:prstGeom>
          <a:noFill/>
        </p:spPr>
        <p:txBody>
          <a:bodyPr wrap="none" rtlCol="0">
            <a:spAutoFit/>
          </a:bodyPr>
          <a:lstStyle/>
          <a:p>
            <a:pPr algn="ctr"/>
            <a:r>
              <a:rPr lang="en-US" sz="1600" dirty="0" smtClean="0">
                <a:latin typeface="+mn-lt"/>
              </a:rPr>
              <a:t>Relational DB – 627 Movies – 1061 Actors</a:t>
            </a:r>
          </a:p>
          <a:p>
            <a:pPr algn="ctr"/>
            <a:r>
              <a:rPr lang="en-US" sz="1600" dirty="0" smtClean="0">
                <a:latin typeface="+mn-lt"/>
              </a:rPr>
              <a:t> (2010-2013)</a:t>
            </a:r>
          </a:p>
        </p:txBody>
      </p:sp>
      <p:sp>
        <p:nvSpPr>
          <p:cNvPr id="25" name="TextBox 24"/>
          <p:cNvSpPr txBox="1"/>
          <p:nvPr/>
        </p:nvSpPr>
        <p:spPr>
          <a:xfrm>
            <a:off x="6524999" y="6111902"/>
            <a:ext cx="1602811" cy="338554"/>
          </a:xfrm>
          <a:prstGeom prst="rect">
            <a:avLst/>
          </a:prstGeom>
          <a:noFill/>
        </p:spPr>
        <p:txBody>
          <a:bodyPr wrap="none" rtlCol="0">
            <a:spAutoFit/>
          </a:bodyPr>
          <a:lstStyle/>
          <a:p>
            <a:pPr algn="ctr"/>
            <a:r>
              <a:rPr lang="en-US" sz="1600" dirty="0" err="1" smtClean="0">
                <a:latin typeface="+mn-lt"/>
              </a:rPr>
              <a:t>Pajek</a:t>
            </a:r>
            <a:r>
              <a:rPr lang="en-US" sz="1600" dirty="0" smtClean="0">
                <a:latin typeface="+mn-lt"/>
              </a:rPr>
              <a:t> .NET File</a:t>
            </a:r>
          </a:p>
        </p:txBody>
      </p:sp>
      <p:sp>
        <p:nvSpPr>
          <p:cNvPr id="26" name="TextBox 25"/>
          <p:cNvSpPr txBox="1"/>
          <p:nvPr/>
        </p:nvSpPr>
        <p:spPr>
          <a:xfrm>
            <a:off x="2286000" y="3440630"/>
            <a:ext cx="2082108" cy="338554"/>
          </a:xfrm>
          <a:prstGeom prst="rect">
            <a:avLst/>
          </a:prstGeom>
          <a:noFill/>
        </p:spPr>
        <p:txBody>
          <a:bodyPr wrap="none" rtlCol="0">
            <a:spAutoFit/>
          </a:bodyPr>
          <a:lstStyle/>
          <a:p>
            <a:pPr algn="ctr"/>
            <a:r>
              <a:rPr lang="en-US" sz="1600" dirty="0" smtClean="0">
                <a:latin typeface="+mn-lt"/>
              </a:rPr>
              <a:t>Wikipedia Web Page</a:t>
            </a:r>
          </a:p>
        </p:txBody>
      </p:sp>
    </p:spTree>
    <p:extLst>
      <p:ext uri="{BB962C8B-B14F-4D97-AF65-F5344CB8AC3E}">
        <p14:creationId xmlns:p14="http://schemas.microsoft.com/office/powerpoint/2010/main" val="1756368076"/>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Bipartite Network – Movies and Actors</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15</a:t>
            </a:fld>
            <a:endParaRPr lang="en-US" dirty="0"/>
          </a:p>
        </p:txBody>
      </p:sp>
      <p:grpSp>
        <p:nvGrpSpPr>
          <p:cNvPr id="33" name="Group 32"/>
          <p:cNvGrpSpPr/>
          <p:nvPr/>
        </p:nvGrpSpPr>
        <p:grpSpPr>
          <a:xfrm>
            <a:off x="5029329" y="1600200"/>
            <a:ext cx="3064349" cy="2243707"/>
            <a:chOff x="5029329" y="1702897"/>
            <a:chExt cx="3064349" cy="2243707"/>
          </a:xfrm>
        </p:grpSpPr>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329" y="1702897"/>
              <a:ext cx="3057525" cy="10096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153" y="2936954"/>
              <a:ext cx="3057525" cy="1009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6" name="Group 25"/>
          <p:cNvGrpSpPr/>
          <p:nvPr/>
        </p:nvGrpSpPr>
        <p:grpSpPr>
          <a:xfrm>
            <a:off x="343126" y="1600200"/>
            <a:ext cx="3057525" cy="2090884"/>
            <a:chOff x="4115155" y="1702903"/>
            <a:chExt cx="3057525" cy="2090884"/>
          </a:xfrm>
        </p:grpSpPr>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5155" y="2784137"/>
              <a:ext cx="3057525" cy="1009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3636" y="1702903"/>
              <a:ext cx="2580564" cy="928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7" name="Group 26"/>
          <p:cNvGrpSpPr/>
          <p:nvPr/>
        </p:nvGrpSpPr>
        <p:grpSpPr>
          <a:xfrm>
            <a:off x="443138" y="4199026"/>
            <a:ext cx="2857500" cy="2327095"/>
            <a:chOff x="495300" y="1702903"/>
            <a:chExt cx="2857500" cy="2327095"/>
          </a:xfrm>
        </p:grpSpPr>
        <p:pic>
          <p:nvPicPr>
            <p:cNvPr id="6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 y="1702903"/>
              <a:ext cx="2857500" cy="2248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TextBox 67"/>
            <p:cNvSpPr txBox="1"/>
            <p:nvPr/>
          </p:nvSpPr>
          <p:spPr>
            <a:xfrm>
              <a:off x="1717007" y="3691444"/>
              <a:ext cx="1602811" cy="338554"/>
            </a:xfrm>
            <a:prstGeom prst="rect">
              <a:avLst/>
            </a:prstGeom>
            <a:noFill/>
          </p:spPr>
          <p:txBody>
            <a:bodyPr wrap="none" rtlCol="0">
              <a:spAutoFit/>
            </a:bodyPr>
            <a:lstStyle/>
            <a:p>
              <a:pPr algn="ctr"/>
              <a:r>
                <a:rPr lang="en-US" sz="1600" dirty="0" err="1" smtClean="0">
                  <a:latin typeface="+mn-lt"/>
                </a:rPr>
                <a:t>Pajek</a:t>
              </a:r>
              <a:r>
                <a:rPr lang="en-US" sz="1600" dirty="0" smtClean="0">
                  <a:latin typeface="+mn-lt"/>
                </a:rPr>
                <a:t> .NET File</a:t>
              </a:r>
            </a:p>
          </p:txBody>
        </p:sp>
      </p:grpSp>
      <p:cxnSp>
        <p:nvCxnSpPr>
          <p:cNvPr id="32" name="Straight Arrow Connector 31"/>
          <p:cNvCxnSpPr>
            <a:stCxn id="30723" idx="2"/>
            <a:endCxn id="67" idx="0"/>
          </p:cNvCxnSpPr>
          <p:nvPr/>
        </p:nvCxnSpPr>
        <p:spPr bwMode="auto">
          <a:xfrm flipH="1">
            <a:off x="1871888" y="3691084"/>
            <a:ext cx="1" cy="507942"/>
          </a:xfrm>
          <a:prstGeom prst="straightConnector1">
            <a:avLst/>
          </a:prstGeom>
          <a:solidFill>
            <a:schemeClr val="accent2"/>
          </a:solidFill>
          <a:ln w="28575" cap="sq" cmpd="sng" algn="ctr">
            <a:solidFill>
              <a:schemeClr val="tx2"/>
            </a:solidFill>
            <a:prstDash val="solid"/>
            <a:round/>
            <a:headEnd type="none" w="med" len="med"/>
            <a:tailEnd type="triangle" w="med" len="med"/>
          </a:ln>
          <a:effectLst/>
        </p:spPr>
      </p:cxnSp>
      <p:cxnSp>
        <p:nvCxnSpPr>
          <p:cNvPr id="78" name="Straight Arrow Connector 77"/>
          <p:cNvCxnSpPr>
            <a:stCxn id="67" idx="3"/>
          </p:cNvCxnSpPr>
          <p:nvPr/>
        </p:nvCxnSpPr>
        <p:spPr bwMode="auto">
          <a:xfrm>
            <a:off x="3300638" y="5323194"/>
            <a:ext cx="1166914" cy="0"/>
          </a:xfrm>
          <a:prstGeom prst="straightConnector1">
            <a:avLst/>
          </a:prstGeom>
          <a:solidFill>
            <a:schemeClr val="accent2"/>
          </a:solidFill>
          <a:ln w="28575" cap="sq" cmpd="sng" algn="ctr">
            <a:solidFill>
              <a:schemeClr val="tx2"/>
            </a:solidFill>
            <a:prstDash val="solid"/>
            <a:round/>
            <a:headEnd type="none" w="med" len="med"/>
            <a:tailEnd type="triangle" w="med" len="med"/>
          </a:ln>
          <a:effectLst/>
        </p:spPr>
      </p:cxnSp>
      <p:pic>
        <p:nvPicPr>
          <p:cNvPr id="8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7552" y="4189359"/>
            <a:ext cx="4181077" cy="2248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2" name="Straight Arrow Connector 81"/>
          <p:cNvCxnSpPr>
            <a:stCxn id="80" idx="0"/>
            <a:endCxn id="30725" idx="2"/>
          </p:cNvCxnSpPr>
          <p:nvPr/>
        </p:nvCxnSpPr>
        <p:spPr bwMode="auto">
          <a:xfrm flipV="1">
            <a:off x="6558091" y="3843907"/>
            <a:ext cx="6825" cy="345452"/>
          </a:xfrm>
          <a:prstGeom prst="straightConnector1">
            <a:avLst/>
          </a:prstGeom>
          <a:solidFill>
            <a:schemeClr val="accent2"/>
          </a:solidFill>
          <a:ln w="28575" cap="sq" cmpd="sng" algn="ctr">
            <a:solidFill>
              <a:schemeClr val="tx2"/>
            </a:solidFill>
            <a:prstDash val="solid"/>
            <a:round/>
            <a:headEnd type="none" w="med" len="med"/>
            <a:tailEnd type="triangle" w="med" len="med"/>
          </a:ln>
          <a:effectLst/>
        </p:spPr>
      </p:cxnSp>
    </p:spTree>
    <p:extLst>
      <p:ext uri="{BB962C8B-B14F-4D97-AF65-F5344CB8AC3E}">
        <p14:creationId xmlns:p14="http://schemas.microsoft.com/office/powerpoint/2010/main" val="2473175272"/>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Analyzing Bollywood</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16</a:t>
            </a:fld>
            <a:endParaRPr lang="en-US" dirty="0"/>
          </a:p>
        </p:txBody>
      </p:sp>
      <p:pic>
        <p:nvPicPr>
          <p:cNvPr id="6" name="Picture 2">
            <a:hlinkClick r:id="rId2" action="ppaction://hlinkpres?slideindex=1&amp;slidetit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4670"/>
            <a:ext cx="7276235" cy="3912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431528"/>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Rules of Networks</a:t>
            </a:r>
            <a:endParaRPr lang="en-US" dirty="0"/>
          </a:p>
        </p:txBody>
      </p:sp>
      <p:sp>
        <p:nvSpPr>
          <p:cNvPr id="3" name="Content Placeholder 2"/>
          <p:cNvSpPr>
            <a:spLocks noGrp="1"/>
          </p:cNvSpPr>
          <p:nvPr>
            <p:ph idx="1"/>
          </p:nvPr>
        </p:nvSpPr>
        <p:spPr>
          <a:xfrm>
            <a:off x="2895600" y="2133600"/>
            <a:ext cx="5867400" cy="3430398"/>
          </a:xfrm>
        </p:spPr>
        <p:txBody>
          <a:bodyPr/>
          <a:lstStyle/>
          <a:p>
            <a:r>
              <a:rPr lang="en-US" dirty="0"/>
              <a:t>RULE 1: WE SHAPE OUR </a:t>
            </a:r>
            <a:r>
              <a:rPr lang="en-US" dirty="0" smtClean="0"/>
              <a:t>NETWORK</a:t>
            </a:r>
          </a:p>
          <a:p>
            <a:r>
              <a:rPr lang="en-US" dirty="0"/>
              <a:t>RULE 2: OUR NETWORK SHAPES </a:t>
            </a:r>
            <a:r>
              <a:rPr lang="en-US" dirty="0" smtClean="0"/>
              <a:t>US</a:t>
            </a:r>
          </a:p>
          <a:p>
            <a:r>
              <a:rPr lang="en-US" dirty="0"/>
              <a:t>RULE 3: OUR FRIENDS AFFECT </a:t>
            </a:r>
            <a:r>
              <a:rPr lang="en-US" dirty="0" smtClean="0"/>
              <a:t>US</a:t>
            </a:r>
          </a:p>
          <a:p>
            <a:r>
              <a:rPr lang="en-US" dirty="0"/>
              <a:t>RULE 4: OUR FRIENDS’ FRIENDS’ FRIENDS AFFECT </a:t>
            </a:r>
            <a:r>
              <a:rPr lang="en-US" dirty="0" smtClean="0"/>
              <a:t>US</a:t>
            </a:r>
          </a:p>
          <a:p>
            <a:r>
              <a:rPr lang="en-US" dirty="0"/>
              <a:t>RULE 5: THE NETWORK HAS A LIFE OF ITS OWN</a:t>
            </a:r>
            <a:endParaRPr lang="en-US" dirty="0" smtClean="0"/>
          </a:p>
          <a:p>
            <a:endParaRPr lang="en-US" dirty="0" smtClean="0"/>
          </a:p>
        </p:txBody>
      </p:sp>
      <p:sp>
        <p:nvSpPr>
          <p:cNvPr id="4" name="Title 3"/>
          <p:cNvSpPr>
            <a:spLocks noGrp="1"/>
          </p:cNvSpPr>
          <p:nvPr>
            <p:ph type="title"/>
          </p:nvPr>
        </p:nvSpPr>
        <p:spPr/>
        <p:txBody>
          <a:bodyPr/>
          <a:lstStyle/>
          <a:p>
            <a:r>
              <a:rPr lang="en-US" dirty="0" smtClean="0"/>
              <a:t>Social Networks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17</a:t>
            </a:fld>
            <a:endParaRPr lang="en-US" dirty="0"/>
          </a:p>
        </p:txBody>
      </p:sp>
      <p:pic>
        <p:nvPicPr>
          <p:cNvPr id="7" name="Picture 6" descr="http://ecx.images-amazon.com/images/I/81EA-C3LtYL._SL1500_.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103041"/>
            <a:ext cx="2290940" cy="3474634"/>
          </a:xfrm>
          <a:prstGeom prst="rect">
            <a:avLst/>
          </a:prstGeom>
          <a:solidFill>
            <a:schemeClr val="accent2"/>
          </a:solidFill>
          <a:ln>
            <a:solidFill>
              <a:schemeClr val="tx1"/>
            </a:solidFill>
          </a:ln>
        </p:spPr>
      </p:pic>
    </p:spTree>
    <p:extLst>
      <p:ext uri="{BB962C8B-B14F-4D97-AF65-F5344CB8AC3E}">
        <p14:creationId xmlns:p14="http://schemas.microsoft.com/office/powerpoint/2010/main" val="1524479973"/>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Bifurcated Methodology</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18</a:t>
            </a:fld>
            <a:endParaRPr lang="en-US" dirty="0"/>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736" y="3512275"/>
            <a:ext cx="2508636" cy="198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990600" y="1989287"/>
            <a:ext cx="2662908" cy="1446550"/>
          </a:xfrm>
          <a:prstGeom prst="rect">
            <a:avLst/>
          </a:prstGeom>
          <a:noFill/>
        </p:spPr>
        <p:txBody>
          <a:bodyPr wrap="none" rtlCol="0">
            <a:spAutoFit/>
          </a:bodyPr>
          <a:lstStyle/>
          <a:p>
            <a:pPr algn="ctr"/>
            <a:r>
              <a:rPr lang="en-US" sz="4400" dirty="0" smtClean="0">
                <a:latin typeface="+mn-lt"/>
              </a:rPr>
              <a:t>Local </a:t>
            </a:r>
          </a:p>
          <a:p>
            <a:pPr algn="ctr"/>
            <a:r>
              <a:rPr lang="en-US" sz="4400" dirty="0" smtClean="0">
                <a:latin typeface="+mn-lt"/>
              </a:rPr>
              <a:t>Measures</a:t>
            </a:r>
          </a:p>
        </p:txBody>
      </p:sp>
      <p:sp>
        <p:nvSpPr>
          <p:cNvPr id="8" name="TextBox 7"/>
          <p:cNvSpPr txBox="1"/>
          <p:nvPr/>
        </p:nvSpPr>
        <p:spPr>
          <a:xfrm>
            <a:off x="5338092" y="1989287"/>
            <a:ext cx="2662908" cy="1446550"/>
          </a:xfrm>
          <a:prstGeom prst="rect">
            <a:avLst/>
          </a:prstGeom>
          <a:noFill/>
        </p:spPr>
        <p:txBody>
          <a:bodyPr wrap="none" rtlCol="0">
            <a:spAutoFit/>
          </a:bodyPr>
          <a:lstStyle/>
          <a:p>
            <a:pPr algn="ctr"/>
            <a:r>
              <a:rPr lang="en-US" sz="4400" dirty="0" smtClean="0">
                <a:latin typeface="+mn-lt"/>
              </a:rPr>
              <a:t>Global </a:t>
            </a:r>
          </a:p>
          <a:p>
            <a:pPr algn="ctr"/>
            <a:r>
              <a:rPr lang="en-US" sz="4400" dirty="0" smtClean="0">
                <a:latin typeface="+mn-lt"/>
              </a:rPr>
              <a:t>Measures</a:t>
            </a:r>
          </a:p>
        </p:txBody>
      </p:sp>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105" y="3741887"/>
            <a:ext cx="1382462" cy="127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www.webdesign.org/img_articles/13819/step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936" y="3437087"/>
            <a:ext cx="2629264"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872784"/>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48" name="Text Placeholder 47"/>
          <p:cNvSpPr>
            <a:spLocks noGrp="1"/>
          </p:cNvSpPr>
          <p:nvPr>
            <p:ph type="body" sz="quarter" idx="10"/>
          </p:nvPr>
        </p:nvSpPr>
        <p:spPr/>
        <p:txBody>
          <a:bodyPr/>
          <a:lstStyle/>
          <a:p>
            <a:r>
              <a:rPr lang="en-US" dirty="0" smtClean="0"/>
              <a:t>Walks and Paths</a:t>
            </a:r>
            <a:endParaRPr lang="en-US" dirty="0"/>
          </a:p>
        </p:txBody>
      </p:sp>
      <p:sp>
        <p:nvSpPr>
          <p:cNvPr id="7" name="Content Placeholder 6"/>
          <p:cNvSpPr>
            <a:spLocks noGrp="1"/>
          </p:cNvSpPr>
          <p:nvPr>
            <p:ph idx="1"/>
          </p:nvPr>
        </p:nvSpPr>
        <p:spPr>
          <a:xfrm>
            <a:off x="457200" y="1751202"/>
            <a:ext cx="4191000" cy="4525963"/>
          </a:xfrm>
        </p:spPr>
        <p:txBody>
          <a:bodyPr/>
          <a:lstStyle/>
          <a:p>
            <a:r>
              <a:rPr lang="en-US" sz="2000" dirty="0" smtClean="0"/>
              <a:t>Two points may be directly connected or indirectly </a:t>
            </a:r>
            <a:r>
              <a:rPr lang="en-US" sz="2000" dirty="0" smtClean="0">
                <a:solidFill>
                  <a:srgbClr val="FF0000"/>
                </a:solidFill>
              </a:rPr>
              <a:t>connected thru a sequence of lines </a:t>
            </a:r>
            <a:r>
              <a:rPr lang="en-US" sz="2000" dirty="0" smtClean="0"/>
              <a:t>called</a:t>
            </a:r>
            <a:r>
              <a:rPr lang="en-US" sz="2000" dirty="0" smtClean="0">
                <a:solidFill>
                  <a:srgbClr val="FF0000"/>
                </a:solidFill>
              </a:rPr>
              <a:t> </a:t>
            </a:r>
            <a:r>
              <a:rPr lang="en-US" sz="2000" dirty="0" smtClean="0"/>
              <a:t>a </a:t>
            </a:r>
            <a:r>
              <a:rPr lang="en-US" sz="2000" i="1" dirty="0" smtClean="0">
                <a:solidFill>
                  <a:srgbClr val="FF0000"/>
                </a:solidFill>
              </a:rPr>
              <a:t>walk</a:t>
            </a:r>
            <a:r>
              <a:rPr lang="en-US" sz="2000" i="1" dirty="0" smtClean="0"/>
              <a:t>. </a:t>
            </a:r>
          </a:p>
          <a:p>
            <a:r>
              <a:rPr lang="en-US" sz="2000" dirty="0" smtClean="0"/>
              <a:t>If points and lines are </a:t>
            </a:r>
            <a:r>
              <a:rPr lang="en-US" sz="2000" u="sng" dirty="0" smtClean="0"/>
              <a:t>distinct</a:t>
            </a:r>
            <a:r>
              <a:rPr lang="en-US" sz="2000" dirty="0" smtClean="0"/>
              <a:t> it’s a </a:t>
            </a:r>
            <a:r>
              <a:rPr lang="en-US" sz="2000" i="1" dirty="0" smtClean="0">
                <a:solidFill>
                  <a:srgbClr val="FF0000"/>
                </a:solidFill>
              </a:rPr>
              <a:t>path</a:t>
            </a:r>
            <a:r>
              <a:rPr lang="en-US" sz="2000" dirty="0" smtClean="0"/>
              <a:t>. </a:t>
            </a:r>
          </a:p>
          <a:p>
            <a:r>
              <a:rPr lang="en-US" sz="2000" dirty="0" smtClean="0"/>
              <a:t>The </a:t>
            </a:r>
            <a:r>
              <a:rPr lang="en-US" sz="2000" i="1" dirty="0" smtClean="0">
                <a:solidFill>
                  <a:srgbClr val="FF0000"/>
                </a:solidFill>
              </a:rPr>
              <a:t>length</a:t>
            </a:r>
            <a:r>
              <a:rPr lang="en-US" sz="2000" dirty="0" smtClean="0">
                <a:solidFill>
                  <a:srgbClr val="FF0000"/>
                </a:solidFill>
              </a:rPr>
              <a:t> </a:t>
            </a:r>
            <a:r>
              <a:rPr lang="en-US" sz="2000" dirty="0" smtClean="0"/>
              <a:t>of a path is the number of edges (or lines) that make it up.  </a:t>
            </a:r>
          </a:p>
          <a:p>
            <a:r>
              <a:rPr lang="en-US" sz="2000" dirty="0" smtClean="0"/>
              <a:t>The shortest  length is called the </a:t>
            </a:r>
            <a:r>
              <a:rPr lang="en-US" sz="2000" i="1" dirty="0" smtClean="0"/>
              <a:t>distance </a:t>
            </a:r>
            <a:r>
              <a:rPr lang="en-US" sz="2000" dirty="0" smtClean="0"/>
              <a:t> or </a:t>
            </a:r>
            <a:r>
              <a:rPr lang="en-US" sz="2000" i="1" dirty="0" smtClean="0">
                <a:solidFill>
                  <a:srgbClr val="FF0000"/>
                </a:solidFill>
              </a:rPr>
              <a:t>geodesic</a:t>
            </a:r>
            <a:r>
              <a:rPr lang="en-US" sz="2000" dirty="0" smtClean="0"/>
              <a:t>.</a:t>
            </a:r>
            <a:endParaRPr lang="en-US" sz="2000" dirty="0"/>
          </a:p>
        </p:txBody>
      </p:sp>
      <p:sp>
        <p:nvSpPr>
          <p:cNvPr id="6" name="Title 5"/>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19</a:t>
            </a:fld>
            <a:endParaRPr lang="en-US" dirty="0"/>
          </a:p>
        </p:txBody>
      </p:sp>
      <p:sp>
        <p:nvSpPr>
          <p:cNvPr id="55" name="TextBox 54"/>
          <p:cNvSpPr txBox="1"/>
          <p:nvPr/>
        </p:nvSpPr>
        <p:spPr>
          <a:xfrm>
            <a:off x="5004027" y="1524000"/>
            <a:ext cx="1390124" cy="369332"/>
          </a:xfrm>
          <a:prstGeom prst="rect">
            <a:avLst/>
          </a:prstGeom>
          <a:noFill/>
        </p:spPr>
        <p:txBody>
          <a:bodyPr wrap="none" rtlCol="0">
            <a:spAutoFit/>
          </a:bodyPr>
          <a:lstStyle/>
          <a:p>
            <a:pPr algn="ctr"/>
            <a:r>
              <a:rPr lang="en-US" b="1" dirty="0" smtClean="0"/>
              <a:t>Undirected</a:t>
            </a:r>
          </a:p>
        </p:txBody>
      </p:sp>
      <p:sp>
        <p:nvSpPr>
          <p:cNvPr id="60" name="TextBox 59"/>
          <p:cNvSpPr txBox="1"/>
          <p:nvPr/>
        </p:nvSpPr>
        <p:spPr>
          <a:xfrm>
            <a:off x="5095694" y="4196910"/>
            <a:ext cx="1107997" cy="369332"/>
          </a:xfrm>
          <a:prstGeom prst="rect">
            <a:avLst/>
          </a:prstGeom>
          <a:noFill/>
        </p:spPr>
        <p:txBody>
          <a:bodyPr wrap="none" rtlCol="0">
            <a:spAutoFit/>
          </a:bodyPr>
          <a:lstStyle/>
          <a:p>
            <a:pPr algn="ctr"/>
            <a:r>
              <a:rPr lang="en-US" b="1" dirty="0" smtClean="0"/>
              <a:t>Directed</a:t>
            </a:r>
          </a:p>
        </p:txBody>
      </p:sp>
      <p:sp>
        <p:nvSpPr>
          <p:cNvPr id="65" name="TextBox 64"/>
          <p:cNvSpPr txBox="1"/>
          <p:nvPr/>
        </p:nvSpPr>
        <p:spPr>
          <a:xfrm>
            <a:off x="6894397" y="1524000"/>
            <a:ext cx="2125903" cy="1015663"/>
          </a:xfrm>
          <a:prstGeom prst="rect">
            <a:avLst/>
          </a:prstGeom>
          <a:noFill/>
        </p:spPr>
        <p:txBody>
          <a:bodyPr wrap="none" rtlCol="0">
            <a:spAutoFit/>
          </a:bodyPr>
          <a:lstStyle/>
          <a:p>
            <a:pPr algn="ctr"/>
            <a:r>
              <a:rPr lang="en-US" b="1" dirty="0" smtClean="0">
                <a:latin typeface="+mn-lt"/>
              </a:rPr>
              <a:t>Sample Walks</a:t>
            </a:r>
          </a:p>
          <a:p>
            <a:pPr algn="ctr"/>
            <a:r>
              <a:rPr lang="en-US" sz="1400" dirty="0" smtClean="0"/>
              <a:t>((C,A),(A,D))</a:t>
            </a:r>
          </a:p>
          <a:p>
            <a:pPr algn="ctr"/>
            <a:r>
              <a:rPr lang="en-US" sz="1400" dirty="0" smtClean="0"/>
              <a:t>((C,A),(A,B),(B,D))</a:t>
            </a:r>
          </a:p>
          <a:p>
            <a:pPr algn="ctr"/>
            <a:r>
              <a:rPr lang="en-US" sz="1400" dirty="0" smtClean="0"/>
              <a:t>((C,A),(A,D),(D,A),(A,D))</a:t>
            </a:r>
          </a:p>
        </p:txBody>
      </p:sp>
      <p:grpSp>
        <p:nvGrpSpPr>
          <p:cNvPr id="69" name="Group 68"/>
          <p:cNvGrpSpPr/>
          <p:nvPr/>
        </p:nvGrpSpPr>
        <p:grpSpPr>
          <a:xfrm>
            <a:off x="5070737" y="4567278"/>
            <a:ext cx="2022737" cy="2138322"/>
            <a:chOff x="4512140" y="2286000"/>
            <a:chExt cx="2667000" cy="2819400"/>
          </a:xfrm>
        </p:grpSpPr>
        <p:cxnSp>
          <p:nvCxnSpPr>
            <p:cNvPr id="70" name="Straight Connector 69"/>
            <p:cNvCxnSpPr>
              <a:endCxn id="74" idx="1"/>
            </p:cNvCxnSpPr>
            <p:nvPr/>
          </p:nvCxnSpPr>
          <p:spPr bwMode="auto">
            <a:xfrm>
              <a:off x="5045540" y="2667000"/>
              <a:ext cx="1232274" cy="1918074"/>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sp>
          <p:nvSpPr>
            <p:cNvPr id="71" name="Oval 70"/>
            <p:cNvSpPr/>
            <p:nvPr/>
          </p:nvSpPr>
          <p:spPr bwMode="auto">
            <a:xfrm>
              <a:off x="4740740" y="2286000"/>
              <a:ext cx="609600" cy="609600"/>
            </a:xfrm>
            <a:prstGeom prst="ellipse">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A</a:t>
              </a:r>
            </a:p>
          </p:txBody>
        </p:sp>
        <p:sp>
          <p:nvSpPr>
            <p:cNvPr id="72" name="Oval 71"/>
            <p:cNvSpPr/>
            <p:nvPr/>
          </p:nvSpPr>
          <p:spPr bwMode="auto">
            <a:xfrm>
              <a:off x="6569540" y="3200400"/>
              <a:ext cx="609600" cy="609600"/>
            </a:xfrm>
            <a:prstGeom prst="ellipse">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B</a:t>
              </a:r>
            </a:p>
          </p:txBody>
        </p:sp>
        <p:sp>
          <p:nvSpPr>
            <p:cNvPr id="73" name="Oval 72"/>
            <p:cNvSpPr/>
            <p:nvPr/>
          </p:nvSpPr>
          <p:spPr bwMode="auto">
            <a:xfrm>
              <a:off x="4512140" y="4038600"/>
              <a:ext cx="609600" cy="609600"/>
            </a:xfrm>
            <a:prstGeom prst="ellipse">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C</a:t>
              </a:r>
            </a:p>
          </p:txBody>
        </p:sp>
        <p:sp>
          <p:nvSpPr>
            <p:cNvPr id="74" name="Oval 73"/>
            <p:cNvSpPr/>
            <p:nvPr/>
          </p:nvSpPr>
          <p:spPr bwMode="auto">
            <a:xfrm>
              <a:off x="6188540" y="4495800"/>
              <a:ext cx="609600" cy="609600"/>
            </a:xfrm>
            <a:prstGeom prst="ellipse">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D</a:t>
              </a:r>
            </a:p>
          </p:txBody>
        </p:sp>
        <p:cxnSp>
          <p:nvCxnSpPr>
            <p:cNvPr id="75" name="Straight Connector 74"/>
            <p:cNvCxnSpPr>
              <a:stCxn id="71" idx="5"/>
              <a:endCxn id="72" idx="2"/>
            </p:cNvCxnSpPr>
            <p:nvPr/>
          </p:nvCxnSpPr>
          <p:spPr bwMode="auto">
            <a:xfrm>
              <a:off x="5261066" y="2806326"/>
              <a:ext cx="1308474" cy="698874"/>
            </a:xfrm>
            <a:prstGeom prst="line">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76" name="Straight Connector 75"/>
            <p:cNvCxnSpPr>
              <a:stCxn id="71" idx="4"/>
              <a:endCxn id="73" idx="0"/>
            </p:cNvCxnSpPr>
            <p:nvPr/>
          </p:nvCxnSpPr>
          <p:spPr bwMode="auto">
            <a:xfrm flipH="1">
              <a:off x="4816940" y="2895600"/>
              <a:ext cx="228600" cy="1143000"/>
            </a:xfrm>
            <a:prstGeom prst="line">
              <a:avLst/>
            </a:prstGeom>
            <a:solidFill>
              <a:schemeClr val="accent1"/>
            </a:solidFill>
            <a:ln w="38100" cap="flat" cmpd="sng" algn="ctr">
              <a:solidFill>
                <a:schemeClr val="tx1"/>
              </a:solidFill>
              <a:prstDash val="solid"/>
              <a:round/>
              <a:headEnd type="triangle" w="med" len="med"/>
              <a:tailEnd type="triangle" w="med" len="med"/>
            </a:ln>
            <a:effectLst/>
          </p:spPr>
        </p:cxnSp>
        <p:cxnSp>
          <p:nvCxnSpPr>
            <p:cNvPr id="77" name="Straight Connector 76"/>
            <p:cNvCxnSpPr>
              <a:stCxn id="72" idx="4"/>
              <a:endCxn id="74" idx="0"/>
            </p:cNvCxnSpPr>
            <p:nvPr/>
          </p:nvCxnSpPr>
          <p:spPr bwMode="auto">
            <a:xfrm flipH="1">
              <a:off x="6493340" y="3810000"/>
              <a:ext cx="381000" cy="685800"/>
            </a:xfrm>
            <a:prstGeom prst="line">
              <a:avLst/>
            </a:prstGeom>
            <a:solidFill>
              <a:schemeClr val="accent1"/>
            </a:solidFill>
            <a:ln w="38100" cap="flat" cmpd="sng" algn="ctr">
              <a:solidFill>
                <a:schemeClr val="tx1"/>
              </a:solidFill>
              <a:prstDash val="solid"/>
              <a:round/>
              <a:headEnd type="triangle" w="med" len="med"/>
              <a:tailEnd type="triangle" w="med" len="med"/>
            </a:ln>
            <a:effectLst/>
          </p:spPr>
        </p:cxnSp>
      </p:grpSp>
      <p:grpSp>
        <p:nvGrpSpPr>
          <p:cNvPr id="78" name="Group 77"/>
          <p:cNvGrpSpPr/>
          <p:nvPr/>
        </p:nvGrpSpPr>
        <p:grpSpPr>
          <a:xfrm>
            <a:off x="4953000" y="1893332"/>
            <a:ext cx="2022737" cy="2138322"/>
            <a:chOff x="4512140" y="2286000"/>
            <a:chExt cx="2667000" cy="2819400"/>
          </a:xfrm>
        </p:grpSpPr>
        <p:cxnSp>
          <p:nvCxnSpPr>
            <p:cNvPr id="79" name="Straight Connector 78"/>
            <p:cNvCxnSpPr>
              <a:endCxn id="83" idx="1"/>
            </p:cNvCxnSpPr>
            <p:nvPr/>
          </p:nvCxnSpPr>
          <p:spPr bwMode="auto">
            <a:xfrm>
              <a:off x="5045540" y="2667000"/>
              <a:ext cx="1232274" cy="1918074"/>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80" name="Oval 79"/>
            <p:cNvSpPr/>
            <p:nvPr/>
          </p:nvSpPr>
          <p:spPr bwMode="auto">
            <a:xfrm>
              <a:off x="4740740" y="2286000"/>
              <a:ext cx="609600" cy="609600"/>
            </a:xfrm>
            <a:prstGeom prst="ellipse">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A</a:t>
              </a:r>
            </a:p>
          </p:txBody>
        </p:sp>
        <p:sp>
          <p:nvSpPr>
            <p:cNvPr id="81" name="Oval 80"/>
            <p:cNvSpPr/>
            <p:nvPr/>
          </p:nvSpPr>
          <p:spPr bwMode="auto">
            <a:xfrm>
              <a:off x="6569540" y="3200400"/>
              <a:ext cx="609600" cy="609600"/>
            </a:xfrm>
            <a:prstGeom prst="ellipse">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B</a:t>
              </a:r>
            </a:p>
          </p:txBody>
        </p:sp>
        <p:sp>
          <p:nvSpPr>
            <p:cNvPr id="82" name="Oval 81"/>
            <p:cNvSpPr/>
            <p:nvPr/>
          </p:nvSpPr>
          <p:spPr bwMode="auto">
            <a:xfrm>
              <a:off x="4512140" y="4038600"/>
              <a:ext cx="609600" cy="609600"/>
            </a:xfrm>
            <a:prstGeom prst="ellipse">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C</a:t>
              </a:r>
            </a:p>
          </p:txBody>
        </p:sp>
        <p:sp>
          <p:nvSpPr>
            <p:cNvPr id="83" name="Oval 82"/>
            <p:cNvSpPr/>
            <p:nvPr/>
          </p:nvSpPr>
          <p:spPr bwMode="auto">
            <a:xfrm>
              <a:off x="6188540" y="4495800"/>
              <a:ext cx="609600" cy="609600"/>
            </a:xfrm>
            <a:prstGeom prst="ellipse">
              <a:avLst/>
            </a:prstGeom>
            <a:solidFill>
              <a:schemeClr val="bg2">
                <a:lumMod val="50000"/>
              </a:schemeClr>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D</a:t>
              </a:r>
            </a:p>
          </p:txBody>
        </p:sp>
        <p:cxnSp>
          <p:nvCxnSpPr>
            <p:cNvPr id="84" name="Straight Connector 83"/>
            <p:cNvCxnSpPr>
              <a:stCxn id="80" idx="5"/>
              <a:endCxn id="81" idx="2"/>
            </p:cNvCxnSpPr>
            <p:nvPr/>
          </p:nvCxnSpPr>
          <p:spPr bwMode="auto">
            <a:xfrm>
              <a:off x="5261066" y="2806326"/>
              <a:ext cx="1308474" cy="698874"/>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85" name="Straight Connector 84"/>
            <p:cNvCxnSpPr>
              <a:stCxn id="80" idx="4"/>
              <a:endCxn id="82" idx="0"/>
            </p:cNvCxnSpPr>
            <p:nvPr/>
          </p:nvCxnSpPr>
          <p:spPr bwMode="auto">
            <a:xfrm flipH="1">
              <a:off x="4816940" y="2895600"/>
              <a:ext cx="228600" cy="11430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86" name="Straight Connector 85"/>
            <p:cNvCxnSpPr>
              <a:stCxn id="81" idx="4"/>
              <a:endCxn id="83" idx="0"/>
            </p:cNvCxnSpPr>
            <p:nvPr/>
          </p:nvCxnSpPr>
          <p:spPr bwMode="auto">
            <a:xfrm flipH="1">
              <a:off x="6493340" y="3810000"/>
              <a:ext cx="381000" cy="68580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87" name="TextBox 86"/>
          <p:cNvSpPr txBox="1"/>
          <p:nvPr/>
        </p:nvSpPr>
        <p:spPr>
          <a:xfrm>
            <a:off x="7093457" y="4196910"/>
            <a:ext cx="1727782" cy="800219"/>
          </a:xfrm>
          <a:prstGeom prst="rect">
            <a:avLst/>
          </a:prstGeom>
          <a:noFill/>
        </p:spPr>
        <p:txBody>
          <a:bodyPr wrap="none" rtlCol="0">
            <a:spAutoFit/>
          </a:bodyPr>
          <a:lstStyle/>
          <a:p>
            <a:pPr algn="ctr"/>
            <a:r>
              <a:rPr lang="en-US" b="1" dirty="0" smtClean="0">
                <a:latin typeface="+mn-lt"/>
              </a:rPr>
              <a:t>Sample Walks</a:t>
            </a:r>
          </a:p>
          <a:p>
            <a:pPr algn="ctr"/>
            <a:r>
              <a:rPr lang="en-US" sz="1400" dirty="0" smtClean="0"/>
              <a:t>((C,A),(A,D))</a:t>
            </a:r>
          </a:p>
          <a:p>
            <a:pPr algn="ctr"/>
            <a:r>
              <a:rPr lang="en-US" sz="1400" dirty="0" smtClean="0"/>
              <a:t>((C,A),(A,B),(B,D))</a:t>
            </a:r>
          </a:p>
        </p:txBody>
      </p:sp>
      <p:sp>
        <p:nvSpPr>
          <p:cNvPr id="88" name="TextBox 87"/>
          <p:cNvSpPr txBox="1"/>
          <p:nvPr/>
        </p:nvSpPr>
        <p:spPr>
          <a:xfrm>
            <a:off x="7108398" y="2784821"/>
            <a:ext cx="1697901" cy="800219"/>
          </a:xfrm>
          <a:prstGeom prst="rect">
            <a:avLst/>
          </a:prstGeom>
          <a:noFill/>
        </p:spPr>
        <p:txBody>
          <a:bodyPr wrap="none" rtlCol="0">
            <a:spAutoFit/>
          </a:bodyPr>
          <a:lstStyle/>
          <a:p>
            <a:pPr algn="ctr"/>
            <a:r>
              <a:rPr lang="en-US" b="1" dirty="0" smtClean="0">
                <a:latin typeface="+mn-lt"/>
              </a:rPr>
              <a:t>Sample Paths</a:t>
            </a:r>
          </a:p>
          <a:p>
            <a:pPr algn="ctr"/>
            <a:r>
              <a:rPr lang="en-US" sz="1400" dirty="0" smtClean="0"/>
              <a:t>((C,A),(A,D))</a:t>
            </a:r>
          </a:p>
          <a:p>
            <a:pPr algn="ctr"/>
            <a:r>
              <a:rPr lang="en-US" sz="1400" dirty="0" smtClean="0"/>
              <a:t>((C,A),(A,B),(B,D))</a:t>
            </a:r>
          </a:p>
        </p:txBody>
      </p:sp>
      <p:cxnSp>
        <p:nvCxnSpPr>
          <p:cNvPr id="68" name="Straight Connector 67"/>
          <p:cNvCxnSpPr/>
          <p:nvPr/>
        </p:nvCxnSpPr>
        <p:spPr bwMode="auto">
          <a:xfrm>
            <a:off x="4953000" y="4114800"/>
            <a:ext cx="3952152" cy="0"/>
          </a:xfrm>
          <a:prstGeom prst="line">
            <a:avLst/>
          </a:prstGeom>
          <a:solidFill>
            <a:schemeClr val="accent2"/>
          </a:solidFill>
          <a:ln w="38100" cap="sq" cmpd="sng" algn="ctr">
            <a:solidFill>
              <a:schemeClr val="bg1">
                <a:lumMod val="50000"/>
              </a:schemeClr>
            </a:solidFill>
            <a:prstDash val="dash"/>
            <a:round/>
            <a:headEnd type="none" w="med" len="med"/>
            <a:tailEnd type="none" w="med" len="med"/>
          </a:ln>
          <a:effectLst/>
        </p:spPr>
      </p:cxnSp>
      <p:sp>
        <p:nvSpPr>
          <p:cNvPr id="92" name="TextBox 91"/>
          <p:cNvSpPr txBox="1"/>
          <p:nvPr/>
        </p:nvSpPr>
        <p:spPr>
          <a:xfrm>
            <a:off x="7108398" y="5523577"/>
            <a:ext cx="1697901" cy="800219"/>
          </a:xfrm>
          <a:prstGeom prst="rect">
            <a:avLst/>
          </a:prstGeom>
          <a:noFill/>
        </p:spPr>
        <p:txBody>
          <a:bodyPr wrap="none" rtlCol="0">
            <a:spAutoFit/>
          </a:bodyPr>
          <a:lstStyle/>
          <a:p>
            <a:pPr algn="ctr"/>
            <a:r>
              <a:rPr lang="en-US" b="1" dirty="0" smtClean="0">
                <a:latin typeface="+mn-lt"/>
              </a:rPr>
              <a:t>Sample Paths</a:t>
            </a:r>
          </a:p>
          <a:p>
            <a:pPr algn="ctr"/>
            <a:r>
              <a:rPr lang="en-US" sz="1400" dirty="0" smtClean="0"/>
              <a:t>((C,A),(A,D))</a:t>
            </a:r>
          </a:p>
          <a:p>
            <a:pPr algn="ctr"/>
            <a:r>
              <a:rPr lang="en-US" sz="1400" dirty="0" smtClean="0"/>
              <a:t>((C,A),(A,B),(B,D))</a:t>
            </a:r>
          </a:p>
        </p:txBody>
      </p:sp>
    </p:spTree>
    <p:extLst>
      <p:ext uri="{BB962C8B-B14F-4D97-AF65-F5344CB8AC3E}">
        <p14:creationId xmlns:p14="http://schemas.microsoft.com/office/powerpoint/2010/main" val="1881261008"/>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30" name="Content Placeholder 29"/>
          <p:cNvSpPr>
            <a:spLocks noGrp="1"/>
          </p:cNvSpPr>
          <p:nvPr>
            <p:ph idx="1"/>
          </p:nvPr>
        </p:nvSpPr>
        <p:spPr>
          <a:xfrm>
            <a:off x="3562597" y="1828800"/>
            <a:ext cx="5450773" cy="4222734"/>
          </a:xfrm>
        </p:spPr>
        <p:txBody>
          <a:bodyPr/>
          <a:lstStyle/>
          <a:p>
            <a:endParaRPr lang="en-US" sz="1200" dirty="0" smtClean="0"/>
          </a:p>
          <a:p>
            <a:r>
              <a:rPr lang="en-US" sz="2400" dirty="0" smtClean="0"/>
              <a:t>Introduction to </a:t>
            </a:r>
            <a:r>
              <a:rPr lang="en-US" sz="2400" dirty="0"/>
              <a:t>Social Network Analysis </a:t>
            </a:r>
            <a:r>
              <a:rPr lang="en-US" sz="2400" dirty="0" smtClean="0"/>
              <a:t>Metrics</a:t>
            </a:r>
            <a:endParaRPr lang="en-US" sz="2400" dirty="0"/>
          </a:p>
          <a:p>
            <a:pPr lvl="1"/>
            <a:r>
              <a:rPr lang="en-US" sz="1800" dirty="0" smtClean="0"/>
              <a:t>Degrees of Separation</a:t>
            </a:r>
          </a:p>
          <a:p>
            <a:pPr lvl="1"/>
            <a:r>
              <a:rPr lang="en-US" sz="1800" dirty="0" smtClean="0"/>
              <a:t>Hooray for Bollywood</a:t>
            </a:r>
          </a:p>
          <a:p>
            <a:r>
              <a:rPr lang="en-US" sz="2400" dirty="0" smtClean="0"/>
              <a:t>Standard Measures</a:t>
            </a:r>
          </a:p>
          <a:p>
            <a:pPr lvl="1"/>
            <a:r>
              <a:rPr lang="en-US" sz="1800" dirty="0" smtClean="0"/>
              <a:t>Centrality</a:t>
            </a:r>
          </a:p>
          <a:p>
            <a:pPr lvl="1"/>
            <a:r>
              <a:rPr lang="en-US" sz="1800" dirty="0" smtClean="0"/>
              <a:t>Cohesion</a:t>
            </a:r>
            <a:endParaRPr lang="en-US" sz="1800" dirty="0"/>
          </a:p>
          <a:p>
            <a:r>
              <a:rPr lang="en-US" sz="2400" dirty="0"/>
              <a:t>Levels of Social Network Analysis </a:t>
            </a:r>
          </a:p>
          <a:p>
            <a:pPr lvl="1"/>
            <a:r>
              <a:rPr lang="en-US" sz="1800" dirty="0" smtClean="0"/>
              <a:t>Facebook &amp; Egocentric Analysis</a:t>
            </a:r>
          </a:p>
          <a:p>
            <a:pPr lvl="1"/>
            <a:r>
              <a:rPr lang="en-US" sz="1800" dirty="0" smtClean="0"/>
              <a:t>Searching </a:t>
            </a:r>
            <a:r>
              <a:rPr lang="en-US" sz="1800" dirty="0"/>
              <a:t>for Cohesive Subgroups</a:t>
            </a:r>
          </a:p>
          <a:p>
            <a:pPr lvl="1"/>
            <a:endParaRPr lang="en-US" sz="1600" dirty="0"/>
          </a:p>
        </p:txBody>
      </p:sp>
      <p:sp>
        <p:nvSpPr>
          <p:cNvPr id="2" name="Title 1"/>
          <p:cNvSpPr>
            <a:spLocks noGrp="1"/>
          </p:cNvSpPr>
          <p:nvPr>
            <p:ph type="title"/>
          </p:nvPr>
        </p:nvSpPr>
        <p:spPr/>
        <p:txBody>
          <a:bodyPr/>
          <a:lstStyle/>
          <a:p>
            <a:r>
              <a:rPr lang="en-US" dirty="0" smtClean="0"/>
              <a:t>Agenda: Part 2</a:t>
            </a:r>
            <a:endParaRPr lang="en-US" dirty="0"/>
          </a:p>
        </p:txBody>
      </p:sp>
      <p:sp>
        <p:nvSpPr>
          <p:cNvPr id="22" name="Slide Number Placeholder 3"/>
          <p:cNvSpPr>
            <a:spLocks noGrp="1"/>
          </p:cNvSpPr>
          <p:nvPr>
            <p:ph type="sldNum" sz="quarter" idx="4"/>
          </p:nvPr>
        </p:nvSpPr>
        <p:spPr>
          <a:prstGeom prst="rect">
            <a:avLst/>
          </a:prstGeom>
        </p:spPr>
        <p:txBody>
          <a:bodyPr/>
          <a:lstStyle/>
          <a:p>
            <a:pPr>
              <a:defRPr/>
            </a:pPr>
            <a:fld id="{A86557AE-D911-0F4C-AC53-EAE0FE81A38E}" type="slidenum">
              <a:rPr lang="en-US" smtClean="0"/>
              <a:pPr>
                <a:defRPr/>
              </a:pPr>
              <a:t>2</a:t>
            </a:fld>
            <a:endParaRPr lang="en-US"/>
          </a:p>
        </p:txBody>
      </p:sp>
    </p:spTree>
    <p:extLst>
      <p:ext uri="{BB962C8B-B14F-4D97-AF65-F5344CB8AC3E}">
        <p14:creationId xmlns:p14="http://schemas.microsoft.com/office/powerpoint/2010/main" val="3607366982"/>
      </p:ext>
    </p:extLst>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6" name="Text Placeholder 5"/>
          <p:cNvSpPr>
            <a:spLocks noGrp="1"/>
          </p:cNvSpPr>
          <p:nvPr>
            <p:ph type="body" sz="quarter" idx="10"/>
          </p:nvPr>
        </p:nvSpPr>
        <p:spPr/>
        <p:txBody>
          <a:bodyPr/>
          <a:lstStyle/>
          <a:p>
            <a:r>
              <a:rPr lang="en-US" dirty="0"/>
              <a:t>Centrality – Who is most influential?</a:t>
            </a:r>
          </a:p>
        </p:txBody>
      </p:sp>
      <p:sp>
        <p:nvSpPr>
          <p:cNvPr id="2" name="Title 1"/>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pPr>
              <a:defRPr/>
            </a:pPr>
            <a:fld id="{A86557AE-D911-0F4C-AC53-EAE0FE81A38E}" type="slidenum">
              <a:rPr lang="en-US" smtClean="0"/>
              <a:pPr>
                <a:defRPr/>
              </a:pPr>
              <a:t>20</a:t>
            </a:fld>
            <a:endParaRPr lang="en-US"/>
          </a:p>
        </p:txBody>
      </p:sp>
      <p:graphicFrame>
        <p:nvGraphicFramePr>
          <p:cNvPr id="947203" name="Object 3"/>
          <p:cNvGraphicFramePr>
            <a:graphicFrameLocks noChangeAspect="1"/>
          </p:cNvGraphicFramePr>
          <p:nvPr>
            <p:extLst>
              <p:ext uri="{D42A27DB-BD31-4B8C-83A1-F6EECF244321}">
                <p14:modId xmlns:p14="http://schemas.microsoft.com/office/powerpoint/2010/main" val="2959535539"/>
              </p:ext>
            </p:extLst>
          </p:nvPr>
        </p:nvGraphicFramePr>
        <p:xfrm>
          <a:off x="271463" y="1733550"/>
          <a:ext cx="8601075" cy="4133850"/>
        </p:xfrm>
        <a:graphic>
          <a:graphicData uri="http://schemas.openxmlformats.org/presentationml/2006/ole">
            <mc:AlternateContent xmlns:mc="http://schemas.openxmlformats.org/markup-compatibility/2006">
              <mc:Choice xmlns:v="urn:schemas-microsoft-com:vml" Requires="v">
                <p:oleObj spid="_x0000_s16423" name="Worksheet" r:id="rId4" imgW="8601126" imgH="4133763" progId="Excel.Sheet.12">
                  <p:embed/>
                </p:oleObj>
              </mc:Choice>
              <mc:Fallback>
                <p:oleObj name="Worksheet" r:id="rId4" imgW="8601126" imgH="4133763" progId="Excel.Sheet.12">
                  <p:embed/>
                  <p:pic>
                    <p:nvPicPr>
                      <p:cNvPr id="0" name=""/>
                      <p:cNvPicPr>
                        <a:picLocks noChangeAspect="1" noChangeArrowheads="1"/>
                      </p:cNvPicPr>
                      <p:nvPr/>
                    </p:nvPicPr>
                    <p:blipFill>
                      <a:blip r:embed="rId5"/>
                      <a:srcRect/>
                      <a:stretch>
                        <a:fillRect/>
                      </a:stretch>
                    </p:blipFill>
                    <p:spPr bwMode="auto">
                      <a:xfrm>
                        <a:off x="271463" y="1733550"/>
                        <a:ext cx="860107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562820"/>
      </p:ext>
    </p:extLst>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5" name="Text Placeholder 4"/>
          <p:cNvSpPr>
            <a:spLocks noGrp="1"/>
          </p:cNvSpPr>
          <p:nvPr>
            <p:ph type="body" sz="quarter" idx="10"/>
          </p:nvPr>
        </p:nvSpPr>
        <p:spPr/>
        <p:txBody>
          <a:bodyPr/>
          <a:lstStyle/>
          <a:p>
            <a:r>
              <a:rPr lang="en-US" dirty="0"/>
              <a:t>Cohesion – How well connected?</a:t>
            </a:r>
          </a:p>
        </p:txBody>
      </p:sp>
      <p:sp>
        <p:nvSpPr>
          <p:cNvPr id="2" name="Title 1"/>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pPr>
              <a:defRPr/>
            </a:pPr>
            <a:fld id="{A86557AE-D911-0F4C-AC53-EAE0FE81A38E}" type="slidenum">
              <a:rPr lang="en-US" smtClean="0"/>
              <a:pPr>
                <a:defRPr/>
              </a:pPr>
              <a:t>21</a:t>
            </a:fld>
            <a:endParaRPr lang="en-US"/>
          </a:p>
        </p:txBody>
      </p:sp>
      <p:graphicFrame>
        <p:nvGraphicFramePr>
          <p:cNvPr id="1038338" name="Object 2"/>
          <p:cNvGraphicFramePr>
            <a:graphicFrameLocks noChangeAspect="1"/>
          </p:cNvGraphicFramePr>
          <p:nvPr>
            <p:extLst>
              <p:ext uri="{D42A27DB-BD31-4B8C-83A1-F6EECF244321}">
                <p14:modId xmlns:p14="http://schemas.microsoft.com/office/powerpoint/2010/main" val="3336480516"/>
              </p:ext>
            </p:extLst>
          </p:nvPr>
        </p:nvGraphicFramePr>
        <p:xfrm>
          <a:off x="152400" y="1702985"/>
          <a:ext cx="8839200" cy="4295775"/>
        </p:xfrm>
        <a:graphic>
          <a:graphicData uri="http://schemas.openxmlformats.org/presentationml/2006/ole">
            <mc:AlternateContent xmlns:mc="http://schemas.openxmlformats.org/markup-compatibility/2006">
              <mc:Choice xmlns:v="urn:schemas-microsoft-com:vml" Requires="v">
                <p:oleObj spid="_x0000_s18472" name="Worksheet" r:id="rId4" imgW="8839214" imgH="4295723" progId="Excel.Sheet.12">
                  <p:embed/>
                </p:oleObj>
              </mc:Choice>
              <mc:Fallback>
                <p:oleObj name="Worksheet" r:id="rId4" imgW="8839214" imgH="4295723" progId="Excel.Sheet.12">
                  <p:embed/>
                  <p:pic>
                    <p:nvPicPr>
                      <p:cNvPr id="0" name=""/>
                      <p:cNvPicPr>
                        <a:picLocks noChangeAspect="1" noChangeArrowheads="1"/>
                      </p:cNvPicPr>
                      <p:nvPr/>
                    </p:nvPicPr>
                    <p:blipFill>
                      <a:blip r:embed="rId5"/>
                      <a:srcRect/>
                      <a:stretch>
                        <a:fillRect/>
                      </a:stretch>
                    </p:blipFill>
                    <p:spPr bwMode="auto">
                      <a:xfrm>
                        <a:off x="152400" y="1702985"/>
                        <a:ext cx="8839200" cy="42957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00889546"/>
      </p:ext>
    </p:extLst>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Generic Example for </a:t>
            </a:r>
            <a:endParaRPr lang="en-US" dirty="0"/>
          </a:p>
        </p:txBody>
      </p:sp>
      <p:sp>
        <p:nvSpPr>
          <p:cNvPr id="3" name="Content Placeholder 2"/>
          <p:cNvSpPr>
            <a:spLocks noGrp="1"/>
          </p:cNvSpPr>
          <p:nvPr>
            <p:ph idx="1"/>
          </p:nvPr>
        </p:nvSpPr>
        <p:spPr>
          <a:xfrm>
            <a:off x="4191000" y="1751202"/>
            <a:ext cx="4495800" cy="4525963"/>
          </a:xfrm>
        </p:spPr>
        <p:txBody>
          <a:bodyPr/>
          <a:lstStyle/>
          <a:p>
            <a:r>
              <a:rPr lang="en-US" dirty="0" smtClean="0"/>
              <a:t>For each of the nodes what is it’s </a:t>
            </a:r>
          </a:p>
          <a:p>
            <a:pPr lvl="1"/>
            <a:r>
              <a:rPr lang="en-US" dirty="0" smtClean="0"/>
              <a:t>Degree Centrality</a:t>
            </a:r>
          </a:p>
          <a:p>
            <a:pPr lvl="1"/>
            <a:r>
              <a:rPr lang="en-US" dirty="0" err="1" smtClean="0"/>
              <a:t>Betweenness</a:t>
            </a:r>
            <a:r>
              <a:rPr lang="en-US" dirty="0" smtClean="0"/>
              <a:t> Centrality</a:t>
            </a:r>
          </a:p>
          <a:p>
            <a:pPr lvl="1"/>
            <a:r>
              <a:rPr lang="en-US" dirty="0" smtClean="0"/>
              <a:t>Closeness Centrality</a:t>
            </a:r>
          </a:p>
          <a:p>
            <a:pPr lvl="1"/>
            <a:r>
              <a:rPr lang="en-US" dirty="0" smtClean="0"/>
              <a:t>Eigenvector Centrality</a:t>
            </a:r>
          </a:p>
          <a:p>
            <a:r>
              <a:rPr lang="en-US" dirty="0" smtClean="0"/>
              <a:t>For the entire network what is it’s</a:t>
            </a:r>
          </a:p>
          <a:p>
            <a:pPr lvl="1"/>
            <a:r>
              <a:rPr lang="en-US" dirty="0" smtClean="0"/>
              <a:t>Degree Centralization</a:t>
            </a:r>
          </a:p>
          <a:p>
            <a:pPr lvl="1"/>
            <a:r>
              <a:rPr lang="en-US" dirty="0" err="1" smtClean="0"/>
              <a:t>Betweenness</a:t>
            </a:r>
            <a:r>
              <a:rPr lang="en-US" dirty="0" smtClean="0"/>
              <a:t> Centralization</a:t>
            </a:r>
          </a:p>
          <a:p>
            <a:pPr lvl="1"/>
            <a:r>
              <a:rPr lang="en-US" dirty="0" smtClean="0"/>
              <a:t>Closeness Centralization</a:t>
            </a:r>
          </a:p>
          <a:p>
            <a:pPr lvl="1"/>
            <a:r>
              <a:rPr lang="en-US" dirty="0" smtClean="0"/>
              <a:t>Eigenvector Centralization</a:t>
            </a:r>
          </a:p>
          <a:p>
            <a:pPr lvl="1"/>
            <a:endParaRPr lang="en-US" dirty="0" smtClean="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22</a:t>
            </a:fld>
            <a:endParaRPr lang="en-US" dirty="0"/>
          </a:p>
        </p:txBody>
      </p:sp>
      <p:grpSp>
        <p:nvGrpSpPr>
          <p:cNvPr id="6" name="Group 5"/>
          <p:cNvGrpSpPr/>
          <p:nvPr/>
        </p:nvGrpSpPr>
        <p:grpSpPr>
          <a:xfrm>
            <a:off x="1284882" y="1638300"/>
            <a:ext cx="2057400" cy="4800600"/>
            <a:chOff x="381000" y="1447800"/>
            <a:chExt cx="2057400" cy="4800600"/>
          </a:xfrm>
          <a:solidFill>
            <a:schemeClr val="bg2">
              <a:lumMod val="50000"/>
            </a:schemeClr>
          </a:solidFill>
        </p:grpSpPr>
        <p:sp>
          <p:nvSpPr>
            <p:cNvPr id="7" name="Oval 6"/>
            <p:cNvSpPr/>
            <p:nvPr/>
          </p:nvSpPr>
          <p:spPr bwMode="auto">
            <a:xfrm>
              <a:off x="3810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A</a:t>
              </a:r>
            </a:p>
          </p:txBody>
        </p:sp>
        <p:sp>
          <p:nvSpPr>
            <p:cNvPr id="8" name="Oval 7"/>
            <p:cNvSpPr/>
            <p:nvPr/>
          </p:nvSpPr>
          <p:spPr bwMode="auto">
            <a:xfrm>
              <a:off x="762000" y="1524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B</a:t>
              </a:r>
            </a:p>
          </p:txBody>
        </p:sp>
        <p:sp>
          <p:nvSpPr>
            <p:cNvPr id="9" name="Oval 8"/>
            <p:cNvSpPr/>
            <p:nvPr/>
          </p:nvSpPr>
          <p:spPr bwMode="auto">
            <a:xfrm>
              <a:off x="1524000" y="1447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E</a:t>
              </a:r>
            </a:p>
          </p:txBody>
        </p:sp>
        <p:sp>
          <p:nvSpPr>
            <p:cNvPr id="10" name="Oval 9"/>
            <p:cNvSpPr/>
            <p:nvPr/>
          </p:nvSpPr>
          <p:spPr bwMode="auto">
            <a:xfrm>
              <a:off x="17526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smtClean="0">
                  <a:solidFill>
                    <a:schemeClr val="bg1"/>
                  </a:solidFill>
                  <a:latin typeface="Arial" pitchFamily="34" charset="0"/>
                </a:rPr>
                <a:t>G</a:t>
              </a:r>
              <a:endParaRPr kumimoji="0" lang="en-US" sz="1200" b="1" i="0" u="none" strike="noStrike" cap="none" normalizeH="0" baseline="0" dirty="0" smtClean="0">
                <a:ln>
                  <a:noFill/>
                </a:ln>
                <a:solidFill>
                  <a:schemeClr val="bg1"/>
                </a:solidFill>
                <a:latin typeface="Arial" pitchFamily="34" charset="0"/>
              </a:endParaRPr>
            </a:p>
          </p:txBody>
        </p:sp>
        <p:sp>
          <p:nvSpPr>
            <p:cNvPr id="11" name="Oval 10"/>
            <p:cNvSpPr/>
            <p:nvPr/>
          </p:nvSpPr>
          <p:spPr bwMode="auto">
            <a:xfrm>
              <a:off x="1066800" y="2057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D</a:t>
              </a:r>
            </a:p>
          </p:txBody>
        </p:sp>
        <p:sp>
          <p:nvSpPr>
            <p:cNvPr id="12" name="Oval 11"/>
            <p:cNvSpPr/>
            <p:nvPr/>
          </p:nvSpPr>
          <p:spPr bwMode="auto">
            <a:xfrm>
              <a:off x="1219200" y="2667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F</a:t>
              </a:r>
            </a:p>
          </p:txBody>
        </p:sp>
        <p:sp>
          <p:nvSpPr>
            <p:cNvPr id="13" name="Oval 12"/>
            <p:cNvSpPr/>
            <p:nvPr/>
          </p:nvSpPr>
          <p:spPr bwMode="auto">
            <a:xfrm>
              <a:off x="457200" y="2743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C</a:t>
              </a:r>
            </a:p>
          </p:txBody>
        </p:sp>
        <p:sp>
          <p:nvSpPr>
            <p:cNvPr id="14" name="Oval 13"/>
            <p:cNvSpPr/>
            <p:nvPr/>
          </p:nvSpPr>
          <p:spPr bwMode="auto">
            <a:xfrm>
              <a:off x="1371600" y="3200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H</a:t>
              </a:r>
            </a:p>
          </p:txBody>
        </p:sp>
        <p:sp>
          <p:nvSpPr>
            <p:cNvPr id="15" name="Oval 14"/>
            <p:cNvSpPr/>
            <p:nvPr/>
          </p:nvSpPr>
          <p:spPr bwMode="auto">
            <a:xfrm>
              <a:off x="457200" y="3581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R</a:t>
              </a:r>
            </a:p>
          </p:txBody>
        </p:sp>
        <p:sp>
          <p:nvSpPr>
            <p:cNvPr id="16" name="Oval 15"/>
            <p:cNvSpPr/>
            <p:nvPr/>
          </p:nvSpPr>
          <p:spPr bwMode="auto">
            <a:xfrm>
              <a:off x="1371600" y="3733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I</a:t>
              </a:r>
            </a:p>
          </p:txBody>
        </p:sp>
        <p:sp>
          <p:nvSpPr>
            <p:cNvPr id="17" name="Oval 16"/>
            <p:cNvSpPr/>
            <p:nvPr/>
          </p:nvSpPr>
          <p:spPr bwMode="auto">
            <a:xfrm>
              <a:off x="1981200" y="3810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N</a:t>
              </a:r>
            </a:p>
          </p:txBody>
        </p:sp>
        <p:sp>
          <p:nvSpPr>
            <p:cNvPr id="18" name="Oval 17"/>
            <p:cNvSpPr/>
            <p:nvPr/>
          </p:nvSpPr>
          <p:spPr bwMode="auto">
            <a:xfrm>
              <a:off x="914400" y="4038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P</a:t>
              </a:r>
            </a:p>
          </p:txBody>
        </p:sp>
        <p:sp>
          <p:nvSpPr>
            <p:cNvPr id="19" name="Oval 18"/>
            <p:cNvSpPr/>
            <p:nvPr/>
          </p:nvSpPr>
          <p:spPr bwMode="auto">
            <a:xfrm>
              <a:off x="838200" y="4572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K</a:t>
              </a:r>
            </a:p>
          </p:txBody>
        </p:sp>
        <p:sp>
          <p:nvSpPr>
            <p:cNvPr id="20" name="Oval 19"/>
            <p:cNvSpPr/>
            <p:nvPr/>
          </p:nvSpPr>
          <p:spPr bwMode="auto">
            <a:xfrm>
              <a:off x="2133600" y="4419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O</a:t>
              </a:r>
            </a:p>
          </p:txBody>
        </p:sp>
        <p:sp>
          <p:nvSpPr>
            <p:cNvPr id="21" name="Oval 20"/>
            <p:cNvSpPr/>
            <p:nvPr/>
          </p:nvSpPr>
          <p:spPr bwMode="auto">
            <a:xfrm>
              <a:off x="1524000" y="4267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J</a:t>
              </a:r>
            </a:p>
          </p:txBody>
        </p:sp>
        <p:sp>
          <p:nvSpPr>
            <p:cNvPr id="22" name="Oval 21"/>
            <p:cNvSpPr/>
            <p:nvPr/>
          </p:nvSpPr>
          <p:spPr bwMode="auto">
            <a:xfrm>
              <a:off x="1752600" y="4800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M</a:t>
              </a:r>
            </a:p>
          </p:txBody>
        </p:sp>
        <p:sp>
          <p:nvSpPr>
            <p:cNvPr id="23" name="Oval 22"/>
            <p:cNvSpPr/>
            <p:nvPr/>
          </p:nvSpPr>
          <p:spPr bwMode="auto">
            <a:xfrm>
              <a:off x="1295400" y="4876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L</a:t>
              </a:r>
            </a:p>
          </p:txBody>
        </p:sp>
        <p:sp>
          <p:nvSpPr>
            <p:cNvPr id="24" name="Oval 23"/>
            <p:cNvSpPr/>
            <p:nvPr/>
          </p:nvSpPr>
          <p:spPr bwMode="auto">
            <a:xfrm>
              <a:off x="1828800" y="5410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Q</a:t>
              </a:r>
            </a:p>
          </p:txBody>
        </p:sp>
        <p:sp>
          <p:nvSpPr>
            <p:cNvPr id="25" name="Oval 24"/>
            <p:cNvSpPr/>
            <p:nvPr/>
          </p:nvSpPr>
          <p:spPr bwMode="auto">
            <a:xfrm>
              <a:off x="1828800" y="594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S</a:t>
              </a:r>
            </a:p>
          </p:txBody>
        </p:sp>
        <p:cxnSp>
          <p:nvCxnSpPr>
            <p:cNvPr id="26" name="Straight Connector 25"/>
            <p:cNvCxnSpPr>
              <a:endCxn id="8" idx="3"/>
            </p:cNvCxnSpPr>
            <p:nvPr/>
          </p:nvCxnSpPr>
          <p:spPr bwMode="auto">
            <a:xfrm flipV="1">
              <a:off x="609600" y="1784163"/>
              <a:ext cx="197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27" name="Straight Connector 26"/>
            <p:cNvCxnSpPr>
              <a:stCxn id="13" idx="7"/>
              <a:endCxn id="11" idx="3"/>
            </p:cNvCxnSpPr>
            <p:nvPr/>
          </p:nvCxnSpPr>
          <p:spPr bwMode="auto">
            <a:xfrm flipV="1">
              <a:off x="717363" y="2317563"/>
              <a:ext cx="394074" cy="4702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28" name="Straight Connector 27"/>
            <p:cNvCxnSpPr>
              <a:stCxn id="7" idx="6"/>
              <a:endCxn id="11" idx="2"/>
            </p:cNvCxnSpPr>
            <p:nvPr/>
          </p:nvCxnSpPr>
          <p:spPr bwMode="auto">
            <a:xfrm flipV="1">
              <a:off x="6858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29" name="Straight Connector 28"/>
            <p:cNvCxnSpPr>
              <a:stCxn id="9" idx="2"/>
              <a:endCxn id="8" idx="6"/>
            </p:cNvCxnSpPr>
            <p:nvPr/>
          </p:nvCxnSpPr>
          <p:spPr bwMode="auto">
            <a:xfrm flipH="1">
              <a:off x="1066800" y="1600200"/>
              <a:ext cx="4572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0" name="Straight Connector 29"/>
            <p:cNvCxnSpPr>
              <a:stCxn id="11" idx="1"/>
              <a:endCxn id="8" idx="5"/>
            </p:cNvCxnSpPr>
            <p:nvPr/>
          </p:nvCxnSpPr>
          <p:spPr bwMode="auto">
            <a:xfrm flipH="1" flipV="1">
              <a:off x="1022163" y="1784163"/>
              <a:ext cx="892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1" name="Straight Connector 30"/>
            <p:cNvCxnSpPr/>
            <p:nvPr/>
          </p:nvCxnSpPr>
          <p:spPr bwMode="auto">
            <a:xfrm flipH="1" flipV="1">
              <a:off x="1066800" y="1752601"/>
              <a:ext cx="685800" cy="457199"/>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2" name="Straight Connector 31"/>
            <p:cNvCxnSpPr>
              <a:stCxn id="11" idx="7"/>
              <a:endCxn id="9" idx="4"/>
            </p:cNvCxnSpPr>
            <p:nvPr/>
          </p:nvCxnSpPr>
          <p:spPr bwMode="auto">
            <a:xfrm flipV="1">
              <a:off x="1326963" y="1752600"/>
              <a:ext cx="3494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3" name="Straight Connector 32"/>
            <p:cNvCxnSpPr>
              <a:stCxn id="10" idx="0"/>
              <a:endCxn id="9" idx="5"/>
            </p:cNvCxnSpPr>
            <p:nvPr/>
          </p:nvCxnSpPr>
          <p:spPr bwMode="auto">
            <a:xfrm flipH="1" flipV="1">
              <a:off x="1784163" y="1707963"/>
              <a:ext cx="120837" cy="4256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4" name="Straight Connector 33"/>
            <p:cNvCxnSpPr>
              <a:stCxn id="11" idx="6"/>
              <a:endCxn id="10" idx="2"/>
            </p:cNvCxnSpPr>
            <p:nvPr/>
          </p:nvCxnSpPr>
          <p:spPr bwMode="auto">
            <a:xfrm>
              <a:off x="13716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5" name="Straight Connector 34"/>
            <p:cNvCxnSpPr>
              <a:stCxn id="7" idx="5"/>
            </p:cNvCxnSpPr>
            <p:nvPr/>
          </p:nvCxnSpPr>
          <p:spPr bwMode="auto">
            <a:xfrm>
              <a:off x="641163" y="2393763"/>
              <a:ext cx="578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6" name="Straight Connector 35"/>
            <p:cNvCxnSpPr>
              <a:stCxn id="12" idx="0"/>
              <a:endCxn id="11" idx="4"/>
            </p:cNvCxnSpPr>
            <p:nvPr/>
          </p:nvCxnSpPr>
          <p:spPr bwMode="auto">
            <a:xfrm flipH="1" flipV="1">
              <a:off x="1219200" y="2362200"/>
              <a:ext cx="1524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7" name="Straight Connector 36"/>
            <p:cNvCxnSpPr>
              <a:stCxn id="10" idx="3"/>
              <a:endCxn id="12" idx="7"/>
            </p:cNvCxnSpPr>
            <p:nvPr/>
          </p:nvCxnSpPr>
          <p:spPr bwMode="auto">
            <a:xfrm flipH="1">
              <a:off x="1479363" y="2393763"/>
              <a:ext cx="3178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8" name="Straight Connector 37"/>
            <p:cNvCxnSpPr>
              <a:stCxn id="14" idx="0"/>
              <a:endCxn id="10" idx="4"/>
            </p:cNvCxnSpPr>
            <p:nvPr/>
          </p:nvCxnSpPr>
          <p:spPr bwMode="auto">
            <a:xfrm flipV="1">
              <a:off x="1524000" y="2438400"/>
              <a:ext cx="381000" cy="7620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9" name="Straight Connector 38"/>
            <p:cNvCxnSpPr>
              <a:stCxn id="14" idx="1"/>
              <a:endCxn id="12" idx="4"/>
            </p:cNvCxnSpPr>
            <p:nvPr/>
          </p:nvCxnSpPr>
          <p:spPr bwMode="auto">
            <a:xfrm flipH="1" flipV="1">
              <a:off x="1371600" y="2971800"/>
              <a:ext cx="446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0" name="Straight Connector 39"/>
            <p:cNvCxnSpPr>
              <a:stCxn id="14" idx="2"/>
              <a:endCxn id="13" idx="5"/>
            </p:cNvCxnSpPr>
            <p:nvPr/>
          </p:nvCxnSpPr>
          <p:spPr bwMode="auto">
            <a:xfrm flipH="1" flipV="1">
              <a:off x="717363" y="3003363"/>
              <a:ext cx="6542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1" name="Straight Connector 40"/>
            <p:cNvCxnSpPr>
              <a:stCxn id="15" idx="6"/>
              <a:endCxn id="14" idx="3"/>
            </p:cNvCxnSpPr>
            <p:nvPr/>
          </p:nvCxnSpPr>
          <p:spPr bwMode="auto">
            <a:xfrm flipV="1">
              <a:off x="762000" y="3460563"/>
              <a:ext cx="6542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2" name="Straight Connector 41"/>
            <p:cNvCxnSpPr>
              <a:stCxn id="18" idx="7"/>
              <a:endCxn id="16" idx="2"/>
            </p:cNvCxnSpPr>
            <p:nvPr/>
          </p:nvCxnSpPr>
          <p:spPr bwMode="auto">
            <a:xfrm flipV="1">
              <a:off x="1174563" y="3886200"/>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3" name="Straight Connector 42"/>
            <p:cNvCxnSpPr>
              <a:stCxn id="17" idx="2"/>
              <a:endCxn id="16" idx="6"/>
            </p:cNvCxnSpPr>
            <p:nvPr/>
          </p:nvCxnSpPr>
          <p:spPr bwMode="auto">
            <a:xfrm flipH="1" flipV="1">
              <a:off x="1676400" y="38862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4" name="Straight Connector 43"/>
            <p:cNvCxnSpPr>
              <a:stCxn id="21" idx="0"/>
              <a:endCxn id="16" idx="4"/>
            </p:cNvCxnSpPr>
            <p:nvPr/>
          </p:nvCxnSpPr>
          <p:spPr bwMode="auto">
            <a:xfrm flipH="1" flipV="1">
              <a:off x="1524000" y="40386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5" name="Straight Connector 44"/>
            <p:cNvCxnSpPr>
              <a:stCxn id="18" idx="5"/>
              <a:endCxn id="21" idx="2"/>
            </p:cNvCxnSpPr>
            <p:nvPr/>
          </p:nvCxnSpPr>
          <p:spPr bwMode="auto">
            <a:xfrm>
              <a:off x="1174563" y="4298763"/>
              <a:ext cx="349437" cy="1208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6" name="Straight Connector 45"/>
            <p:cNvCxnSpPr>
              <a:stCxn id="19" idx="6"/>
              <a:endCxn id="21" idx="3"/>
            </p:cNvCxnSpPr>
            <p:nvPr/>
          </p:nvCxnSpPr>
          <p:spPr bwMode="auto">
            <a:xfrm flipV="1">
              <a:off x="1143000" y="4527363"/>
              <a:ext cx="4256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7" name="Straight Connector 46"/>
            <p:cNvCxnSpPr>
              <a:stCxn id="18" idx="4"/>
              <a:endCxn id="19" idx="0"/>
            </p:cNvCxnSpPr>
            <p:nvPr/>
          </p:nvCxnSpPr>
          <p:spPr bwMode="auto">
            <a:xfrm flipH="1">
              <a:off x="990600" y="4343400"/>
              <a:ext cx="762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8" name="Straight Connector 47"/>
            <p:cNvCxnSpPr>
              <a:stCxn id="21" idx="7"/>
              <a:endCxn id="17" idx="4"/>
            </p:cNvCxnSpPr>
            <p:nvPr/>
          </p:nvCxnSpPr>
          <p:spPr bwMode="auto">
            <a:xfrm flipV="1">
              <a:off x="1784163" y="4114800"/>
              <a:ext cx="3494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9" name="Straight Connector 48"/>
            <p:cNvCxnSpPr>
              <a:endCxn id="22" idx="0"/>
            </p:cNvCxnSpPr>
            <p:nvPr/>
          </p:nvCxnSpPr>
          <p:spPr bwMode="auto">
            <a:xfrm>
              <a:off x="1752600" y="45720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20" idx="2"/>
            </p:cNvCxnSpPr>
            <p:nvPr/>
          </p:nvCxnSpPr>
          <p:spPr bwMode="auto">
            <a:xfrm flipH="1" flipV="1">
              <a:off x="1828800" y="44958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1" name="Straight Connector 50"/>
            <p:cNvCxnSpPr>
              <a:stCxn id="23" idx="2"/>
              <a:endCxn id="19" idx="5"/>
            </p:cNvCxnSpPr>
            <p:nvPr/>
          </p:nvCxnSpPr>
          <p:spPr bwMode="auto">
            <a:xfrm flipH="1" flipV="1">
              <a:off x="1098363" y="4832163"/>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2" name="Straight Connector 51"/>
            <p:cNvCxnSpPr>
              <a:stCxn id="23" idx="7"/>
              <a:endCxn id="21" idx="4"/>
            </p:cNvCxnSpPr>
            <p:nvPr/>
          </p:nvCxnSpPr>
          <p:spPr bwMode="auto">
            <a:xfrm flipV="1">
              <a:off x="1555563" y="4572000"/>
              <a:ext cx="1208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3" name="Straight Connector 52"/>
            <p:cNvCxnSpPr>
              <a:stCxn id="16" idx="0"/>
              <a:endCxn id="14" idx="4"/>
            </p:cNvCxnSpPr>
            <p:nvPr/>
          </p:nvCxnSpPr>
          <p:spPr bwMode="auto">
            <a:xfrm flipV="1">
              <a:off x="1524000" y="35052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4" name="Straight Connector 53"/>
            <p:cNvCxnSpPr>
              <a:stCxn id="23" idx="5"/>
              <a:endCxn id="22" idx="3"/>
            </p:cNvCxnSpPr>
            <p:nvPr/>
          </p:nvCxnSpPr>
          <p:spPr bwMode="auto">
            <a:xfrm flipV="1">
              <a:off x="1555563" y="5060763"/>
              <a:ext cx="241674"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5" name="Straight Connector 54"/>
            <p:cNvCxnSpPr>
              <a:stCxn id="24" idx="0"/>
              <a:endCxn id="22" idx="4"/>
            </p:cNvCxnSpPr>
            <p:nvPr/>
          </p:nvCxnSpPr>
          <p:spPr bwMode="auto">
            <a:xfrm flipH="1" flipV="1">
              <a:off x="1905000" y="51054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6" name="Straight Connector 55"/>
            <p:cNvCxnSpPr>
              <a:stCxn id="25" idx="0"/>
              <a:endCxn id="24" idx="4"/>
            </p:cNvCxnSpPr>
            <p:nvPr/>
          </p:nvCxnSpPr>
          <p:spPr bwMode="auto">
            <a:xfrm flipV="1">
              <a:off x="1981200" y="57150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7" name="Straight Connector 56"/>
            <p:cNvCxnSpPr>
              <a:endCxn id="20" idx="0"/>
            </p:cNvCxnSpPr>
            <p:nvPr/>
          </p:nvCxnSpPr>
          <p:spPr bwMode="auto">
            <a:xfrm>
              <a:off x="2209800" y="41148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3531738775"/>
      </p:ext>
    </p:extLst>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Visualizing and Analyzing with ORA</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23</a:t>
            </a:fld>
            <a:endParaRPr lang="en-US" dirty="0"/>
          </a:p>
        </p:txBody>
      </p:sp>
      <p:pic>
        <p:nvPicPr>
          <p:cNvPr id="24578" name="Picture 2">
            <a:hlinkClick r:id="rId2" action="ppaction://hlinkpres?slideindex=1&amp;slidetit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163906"/>
            <a:ext cx="5648467"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0" descr="http://ecx.images-amazon.com/images/I/41-Wjjoq7Y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190" y="1981199"/>
            <a:ext cx="2377210" cy="356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301825"/>
      </p:ext>
    </p:extLst>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5" name="Text Placeholder 4"/>
          <p:cNvSpPr>
            <a:spLocks noGrp="1"/>
          </p:cNvSpPr>
          <p:nvPr>
            <p:ph type="body" sz="quarter" idx="10"/>
          </p:nvPr>
        </p:nvSpPr>
        <p:spPr/>
        <p:txBody>
          <a:bodyPr/>
          <a:lstStyle/>
          <a:p>
            <a:r>
              <a:rPr lang="en-US" dirty="0"/>
              <a:t>Centrality – Who is most important?</a:t>
            </a:r>
          </a:p>
        </p:txBody>
      </p:sp>
      <p:sp>
        <p:nvSpPr>
          <p:cNvPr id="2" name="Title 1"/>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pPr>
              <a:defRPr/>
            </a:pPr>
            <a:fld id="{A86557AE-D911-0F4C-AC53-EAE0FE81A38E}" type="slidenum">
              <a:rPr lang="en-US" smtClean="0"/>
              <a:pPr>
                <a:defRPr/>
              </a:pPr>
              <a:t>24</a:t>
            </a:fld>
            <a:endParaRPr lang="en-US"/>
          </a:p>
        </p:txBody>
      </p:sp>
      <p:sp>
        <p:nvSpPr>
          <p:cNvPr id="11" name="TextBox 10"/>
          <p:cNvSpPr txBox="1"/>
          <p:nvPr/>
        </p:nvSpPr>
        <p:spPr>
          <a:xfrm>
            <a:off x="2590800" y="1828800"/>
            <a:ext cx="1208985" cy="307777"/>
          </a:xfrm>
          <a:prstGeom prst="rect">
            <a:avLst/>
          </a:prstGeom>
          <a:solidFill>
            <a:srgbClr val="008000"/>
          </a:solidFill>
          <a:ln>
            <a:solidFill>
              <a:schemeClr val="bg1"/>
            </a:solidFill>
          </a:ln>
        </p:spPr>
        <p:txBody>
          <a:bodyPr wrap="none" rtlCol="0">
            <a:spAutoFit/>
          </a:bodyPr>
          <a:lstStyle/>
          <a:p>
            <a:r>
              <a:rPr lang="en-US" sz="1400" b="1" dirty="0" smtClean="0">
                <a:solidFill>
                  <a:schemeClr val="bg1"/>
                </a:solidFill>
              </a:rPr>
              <a:t>Eigenvector</a:t>
            </a:r>
            <a:endParaRPr lang="en-US" sz="1400" b="1" dirty="0">
              <a:solidFill>
                <a:schemeClr val="bg1"/>
              </a:solidFill>
            </a:endParaRPr>
          </a:p>
        </p:txBody>
      </p:sp>
      <p:sp>
        <p:nvSpPr>
          <p:cNvPr id="13" name="TextBox 12"/>
          <p:cNvSpPr txBox="1"/>
          <p:nvPr/>
        </p:nvSpPr>
        <p:spPr>
          <a:xfrm>
            <a:off x="3007580" y="4267200"/>
            <a:ext cx="792205" cy="307777"/>
          </a:xfrm>
          <a:prstGeom prst="rect">
            <a:avLst/>
          </a:prstGeom>
          <a:solidFill>
            <a:schemeClr val="accent1">
              <a:lumMod val="75000"/>
            </a:schemeClr>
          </a:solidFill>
          <a:ln>
            <a:solidFill>
              <a:schemeClr val="bg1"/>
            </a:solidFill>
          </a:ln>
        </p:spPr>
        <p:txBody>
          <a:bodyPr wrap="none" rtlCol="0">
            <a:spAutoFit/>
          </a:bodyPr>
          <a:lstStyle/>
          <a:p>
            <a:r>
              <a:rPr lang="en-US" sz="1400" b="1" dirty="0" smtClean="0">
                <a:solidFill>
                  <a:schemeClr val="bg1"/>
                </a:solidFill>
              </a:rPr>
              <a:t>Degree</a:t>
            </a:r>
            <a:endParaRPr lang="en-US" sz="1400" b="1" dirty="0">
              <a:solidFill>
                <a:schemeClr val="bg1"/>
              </a:solidFill>
            </a:endParaRPr>
          </a:p>
        </p:txBody>
      </p:sp>
      <p:sp>
        <p:nvSpPr>
          <p:cNvPr id="16" name="TextBox 15"/>
          <p:cNvSpPr txBox="1"/>
          <p:nvPr/>
        </p:nvSpPr>
        <p:spPr>
          <a:xfrm>
            <a:off x="2720643" y="3581400"/>
            <a:ext cx="1079142" cy="307777"/>
          </a:xfrm>
          <a:prstGeom prst="rect">
            <a:avLst/>
          </a:prstGeom>
          <a:solidFill>
            <a:srgbClr val="FFC000"/>
          </a:solidFill>
          <a:ln>
            <a:solidFill>
              <a:schemeClr val="bg1"/>
            </a:solidFill>
          </a:ln>
        </p:spPr>
        <p:txBody>
          <a:bodyPr wrap="none" rtlCol="0">
            <a:spAutoFit/>
          </a:bodyPr>
          <a:lstStyle/>
          <a:p>
            <a:r>
              <a:rPr lang="en-US" sz="1400" b="1" dirty="0" smtClean="0"/>
              <a:t>Closeness</a:t>
            </a:r>
            <a:endParaRPr lang="en-US" sz="1400" b="1" dirty="0"/>
          </a:p>
        </p:txBody>
      </p:sp>
      <p:cxnSp>
        <p:nvCxnSpPr>
          <p:cNvPr id="17" name="Straight Arrow Connector 16"/>
          <p:cNvCxnSpPr>
            <a:stCxn id="26" idx="6"/>
          </p:cNvCxnSpPr>
          <p:nvPr/>
        </p:nvCxnSpPr>
        <p:spPr bwMode="auto">
          <a:xfrm flipV="1">
            <a:off x="1676400" y="3352800"/>
            <a:ext cx="914400" cy="228600"/>
          </a:xfrm>
          <a:prstGeom prst="straightConnector1">
            <a:avLst/>
          </a:prstGeom>
          <a:solidFill>
            <a:schemeClr val="accent1"/>
          </a:solidFill>
          <a:ln w="28575" cap="flat" cmpd="sng" algn="ctr">
            <a:solidFill>
              <a:schemeClr val="bg1">
                <a:lumMod val="50000"/>
              </a:schemeClr>
            </a:solidFill>
            <a:prstDash val="dash"/>
            <a:round/>
            <a:headEnd type="arrow" w="med" len="med"/>
            <a:tailEnd type="none" w="med" len="med"/>
          </a:ln>
          <a:effectLst/>
        </p:spPr>
      </p:cxnSp>
      <p:sp>
        <p:nvSpPr>
          <p:cNvPr id="18" name="TextBox 17"/>
          <p:cNvSpPr txBox="1"/>
          <p:nvPr/>
        </p:nvSpPr>
        <p:spPr>
          <a:xfrm>
            <a:off x="2472177" y="3200400"/>
            <a:ext cx="1327608" cy="307777"/>
          </a:xfrm>
          <a:prstGeom prst="rect">
            <a:avLst/>
          </a:prstGeom>
          <a:solidFill>
            <a:srgbClr val="FF0000"/>
          </a:solidFill>
          <a:ln>
            <a:solidFill>
              <a:schemeClr val="bg1"/>
            </a:solidFill>
          </a:ln>
        </p:spPr>
        <p:txBody>
          <a:bodyPr wrap="none" rtlCol="0">
            <a:spAutoFit/>
          </a:bodyPr>
          <a:lstStyle/>
          <a:p>
            <a:r>
              <a:rPr lang="en-US" sz="1400" b="1" dirty="0" err="1" smtClean="0">
                <a:solidFill>
                  <a:schemeClr val="bg1"/>
                </a:solidFill>
              </a:rPr>
              <a:t>Betweenness</a:t>
            </a:r>
            <a:endParaRPr lang="en-US" sz="1400" b="1" dirty="0">
              <a:solidFill>
                <a:schemeClr val="bg1"/>
              </a:solidFill>
            </a:endParaRPr>
          </a:p>
        </p:txBody>
      </p:sp>
      <p:grpSp>
        <p:nvGrpSpPr>
          <p:cNvPr id="162" name="Group 161"/>
          <p:cNvGrpSpPr/>
          <p:nvPr/>
        </p:nvGrpSpPr>
        <p:grpSpPr>
          <a:xfrm>
            <a:off x="381000" y="1676400"/>
            <a:ext cx="2626580" cy="4800600"/>
            <a:chOff x="381000" y="1447800"/>
            <a:chExt cx="2626580" cy="4800600"/>
          </a:xfrm>
          <a:solidFill>
            <a:schemeClr val="bg2">
              <a:lumMod val="50000"/>
            </a:schemeClr>
          </a:solidFill>
        </p:grpSpPr>
        <p:cxnSp>
          <p:nvCxnSpPr>
            <p:cNvPr id="10" name="Straight Arrow Connector 9"/>
            <p:cNvCxnSpPr>
              <a:stCxn id="23" idx="6"/>
            </p:cNvCxnSpPr>
            <p:nvPr/>
          </p:nvCxnSpPr>
          <p:spPr bwMode="auto">
            <a:xfrm flipV="1">
              <a:off x="1371600" y="1828802"/>
              <a:ext cx="1143000" cy="380998"/>
            </a:xfrm>
            <a:prstGeom prst="straightConnector1">
              <a:avLst/>
            </a:prstGeom>
            <a:grpFill/>
            <a:ln w="28575" cap="flat" cmpd="sng" algn="ctr">
              <a:solidFill>
                <a:schemeClr val="bg1">
                  <a:lumMod val="50000"/>
                </a:schemeClr>
              </a:solidFill>
              <a:prstDash val="dash"/>
              <a:round/>
              <a:headEnd type="arrow" w="med" len="med"/>
              <a:tailEnd type="none" w="med" len="med"/>
            </a:ln>
            <a:effectLst/>
          </p:spPr>
        </p:cxnSp>
        <p:cxnSp>
          <p:nvCxnSpPr>
            <p:cNvPr id="12" name="Straight Arrow Connector 11"/>
            <p:cNvCxnSpPr>
              <a:endCxn id="13" idx="1"/>
            </p:cNvCxnSpPr>
            <p:nvPr/>
          </p:nvCxnSpPr>
          <p:spPr bwMode="auto">
            <a:xfrm flipV="1">
              <a:off x="1772089" y="4192489"/>
              <a:ext cx="1235491" cy="227111"/>
            </a:xfrm>
            <a:prstGeom prst="straightConnector1">
              <a:avLst/>
            </a:prstGeom>
            <a:grpFill/>
            <a:ln w="28575" cap="flat" cmpd="sng" algn="ctr">
              <a:solidFill>
                <a:schemeClr val="bg1">
                  <a:lumMod val="50000"/>
                </a:schemeClr>
              </a:solidFill>
              <a:prstDash val="dash"/>
              <a:round/>
              <a:headEnd type="arrow" w="med" len="med"/>
              <a:tailEnd type="none" w="med" len="med"/>
            </a:ln>
            <a:effectLst/>
          </p:spPr>
        </p:cxnSp>
        <p:cxnSp>
          <p:nvCxnSpPr>
            <p:cNvPr id="15" name="Straight Arrow Connector 14"/>
            <p:cNvCxnSpPr/>
            <p:nvPr/>
          </p:nvCxnSpPr>
          <p:spPr bwMode="auto">
            <a:xfrm flipV="1">
              <a:off x="1695889" y="3581400"/>
              <a:ext cx="838200" cy="304800"/>
            </a:xfrm>
            <a:prstGeom prst="straightConnector1">
              <a:avLst/>
            </a:prstGeom>
            <a:grpFill/>
            <a:ln w="28575" cap="flat" cmpd="sng" algn="ctr">
              <a:solidFill>
                <a:schemeClr val="bg1">
                  <a:lumMod val="50000"/>
                </a:schemeClr>
              </a:solidFill>
              <a:prstDash val="dash"/>
              <a:round/>
              <a:headEnd type="arrow" w="med" len="med"/>
              <a:tailEnd type="none" w="med" len="med"/>
            </a:ln>
            <a:effectLst/>
          </p:spPr>
        </p:cxnSp>
        <p:sp>
          <p:nvSpPr>
            <p:cNvPr id="19" name="Oval 18"/>
            <p:cNvSpPr/>
            <p:nvPr/>
          </p:nvSpPr>
          <p:spPr bwMode="auto">
            <a:xfrm>
              <a:off x="3810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A</a:t>
              </a:r>
            </a:p>
          </p:txBody>
        </p:sp>
        <p:sp>
          <p:nvSpPr>
            <p:cNvPr id="20" name="Oval 19"/>
            <p:cNvSpPr/>
            <p:nvPr/>
          </p:nvSpPr>
          <p:spPr bwMode="auto">
            <a:xfrm>
              <a:off x="762000" y="1524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B</a:t>
              </a:r>
            </a:p>
          </p:txBody>
        </p:sp>
        <p:sp>
          <p:nvSpPr>
            <p:cNvPr id="21" name="Oval 20"/>
            <p:cNvSpPr/>
            <p:nvPr/>
          </p:nvSpPr>
          <p:spPr bwMode="auto">
            <a:xfrm>
              <a:off x="1524000" y="1447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E</a:t>
              </a:r>
            </a:p>
          </p:txBody>
        </p:sp>
        <p:sp>
          <p:nvSpPr>
            <p:cNvPr id="22" name="Oval 21"/>
            <p:cNvSpPr/>
            <p:nvPr/>
          </p:nvSpPr>
          <p:spPr bwMode="auto">
            <a:xfrm>
              <a:off x="17526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smtClean="0">
                  <a:solidFill>
                    <a:schemeClr val="bg1"/>
                  </a:solidFill>
                  <a:latin typeface="Arial" pitchFamily="34" charset="0"/>
                </a:rPr>
                <a:t>G</a:t>
              </a:r>
              <a:endParaRPr kumimoji="0" lang="en-US" sz="1200" b="1" i="0" u="none" strike="noStrike" cap="none" normalizeH="0" baseline="0" dirty="0" smtClean="0">
                <a:ln>
                  <a:noFill/>
                </a:ln>
                <a:solidFill>
                  <a:schemeClr val="bg1"/>
                </a:solidFill>
                <a:latin typeface="Arial" pitchFamily="34" charset="0"/>
              </a:endParaRPr>
            </a:p>
          </p:txBody>
        </p:sp>
        <p:sp>
          <p:nvSpPr>
            <p:cNvPr id="23" name="Oval 22"/>
            <p:cNvSpPr/>
            <p:nvPr/>
          </p:nvSpPr>
          <p:spPr bwMode="auto">
            <a:xfrm>
              <a:off x="1066800" y="2057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D</a:t>
              </a:r>
            </a:p>
          </p:txBody>
        </p:sp>
        <p:sp>
          <p:nvSpPr>
            <p:cNvPr id="24" name="Oval 23"/>
            <p:cNvSpPr/>
            <p:nvPr/>
          </p:nvSpPr>
          <p:spPr bwMode="auto">
            <a:xfrm>
              <a:off x="1219200" y="2667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F</a:t>
              </a:r>
            </a:p>
          </p:txBody>
        </p:sp>
        <p:sp>
          <p:nvSpPr>
            <p:cNvPr id="25" name="Oval 24"/>
            <p:cNvSpPr/>
            <p:nvPr/>
          </p:nvSpPr>
          <p:spPr bwMode="auto">
            <a:xfrm>
              <a:off x="457200" y="2743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C</a:t>
              </a:r>
            </a:p>
          </p:txBody>
        </p:sp>
        <p:sp>
          <p:nvSpPr>
            <p:cNvPr id="26" name="Oval 25"/>
            <p:cNvSpPr/>
            <p:nvPr/>
          </p:nvSpPr>
          <p:spPr bwMode="auto">
            <a:xfrm>
              <a:off x="1371600" y="3200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H</a:t>
              </a:r>
            </a:p>
          </p:txBody>
        </p:sp>
        <p:sp>
          <p:nvSpPr>
            <p:cNvPr id="27" name="Oval 26"/>
            <p:cNvSpPr/>
            <p:nvPr/>
          </p:nvSpPr>
          <p:spPr bwMode="auto">
            <a:xfrm>
              <a:off x="457200" y="3581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R</a:t>
              </a:r>
            </a:p>
          </p:txBody>
        </p:sp>
        <p:sp>
          <p:nvSpPr>
            <p:cNvPr id="28" name="Oval 27"/>
            <p:cNvSpPr/>
            <p:nvPr/>
          </p:nvSpPr>
          <p:spPr bwMode="auto">
            <a:xfrm>
              <a:off x="1371600" y="3733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I</a:t>
              </a:r>
            </a:p>
          </p:txBody>
        </p:sp>
        <p:sp>
          <p:nvSpPr>
            <p:cNvPr id="29" name="Oval 28"/>
            <p:cNvSpPr/>
            <p:nvPr/>
          </p:nvSpPr>
          <p:spPr bwMode="auto">
            <a:xfrm>
              <a:off x="1981200" y="3810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N</a:t>
              </a:r>
            </a:p>
          </p:txBody>
        </p:sp>
        <p:sp>
          <p:nvSpPr>
            <p:cNvPr id="30" name="Oval 29"/>
            <p:cNvSpPr/>
            <p:nvPr/>
          </p:nvSpPr>
          <p:spPr bwMode="auto">
            <a:xfrm>
              <a:off x="914400" y="4038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P</a:t>
              </a:r>
            </a:p>
          </p:txBody>
        </p:sp>
        <p:sp>
          <p:nvSpPr>
            <p:cNvPr id="31" name="Oval 30"/>
            <p:cNvSpPr/>
            <p:nvPr/>
          </p:nvSpPr>
          <p:spPr bwMode="auto">
            <a:xfrm>
              <a:off x="838200" y="4572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K</a:t>
              </a:r>
            </a:p>
          </p:txBody>
        </p:sp>
        <p:sp>
          <p:nvSpPr>
            <p:cNvPr id="32" name="Oval 31"/>
            <p:cNvSpPr/>
            <p:nvPr/>
          </p:nvSpPr>
          <p:spPr bwMode="auto">
            <a:xfrm>
              <a:off x="2133600" y="4419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O</a:t>
              </a:r>
            </a:p>
          </p:txBody>
        </p:sp>
        <p:sp>
          <p:nvSpPr>
            <p:cNvPr id="33" name="Oval 32"/>
            <p:cNvSpPr/>
            <p:nvPr/>
          </p:nvSpPr>
          <p:spPr bwMode="auto">
            <a:xfrm>
              <a:off x="1524000" y="4267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J</a:t>
              </a:r>
            </a:p>
          </p:txBody>
        </p:sp>
        <p:sp>
          <p:nvSpPr>
            <p:cNvPr id="34" name="Oval 33"/>
            <p:cNvSpPr/>
            <p:nvPr/>
          </p:nvSpPr>
          <p:spPr bwMode="auto">
            <a:xfrm>
              <a:off x="1752600" y="4800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M</a:t>
              </a:r>
            </a:p>
          </p:txBody>
        </p:sp>
        <p:sp>
          <p:nvSpPr>
            <p:cNvPr id="35" name="Oval 34"/>
            <p:cNvSpPr/>
            <p:nvPr/>
          </p:nvSpPr>
          <p:spPr bwMode="auto">
            <a:xfrm>
              <a:off x="1295400" y="4876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L</a:t>
              </a:r>
            </a:p>
          </p:txBody>
        </p:sp>
        <p:sp>
          <p:nvSpPr>
            <p:cNvPr id="36" name="Oval 35"/>
            <p:cNvSpPr/>
            <p:nvPr/>
          </p:nvSpPr>
          <p:spPr bwMode="auto">
            <a:xfrm>
              <a:off x="1828800" y="5410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Q</a:t>
              </a:r>
            </a:p>
          </p:txBody>
        </p:sp>
        <p:sp>
          <p:nvSpPr>
            <p:cNvPr id="37" name="Oval 36"/>
            <p:cNvSpPr/>
            <p:nvPr/>
          </p:nvSpPr>
          <p:spPr bwMode="auto">
            <a:xfrm>
              <a:off x="1828800" y="594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S</a:t>
              </a:r>
            </a:p>
          </p:txBody>
        </p:sp>
        <p:cxnSp>
          <p:nvCxnSpPr>
            <p:cNvPr id="39" name="Straight Connector 38"/>
            <p:cNvCxnSpPr>
              <a:endCxn id="20" idx="3"/>
            </p:cNvCxnSpPr>
            <p:nvPr/>
          </p:nvCxnSpPr>
          <p:spPr bwMode="auto">
            <a:xfrm flipV="1">
              <a:off x="609600" y="1784163"/>
              <a:ext cx="197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0" name="Straight Connector 39"/>
            <p:cNvCxnSpPr>
              <a:stCxn id="25" idx="7"/>
              <a:endCxn id="23" idx="3"/>
            </p:cNvCxnSpPr>
            <p:nvPr/>
          </p:nvCxnSpPr>
          <p:spPr bwMode="auto">
            <a:xfrm flipV="1">
              <a:off x="717363" y="2317563"/>
              <a:ext cx="394074" cy="4702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2" name="Straight Connector 41"/>
            <p:cNvCxnSpPr>
              <a:stCxn id="19" idx="6"/>
              <a:endCxn id="23" idx="2"/>
            </p:cNvCxnSpPr>
            <p:nvPr/>
          </p:nvCxnSpPr>
          <p:spPr bwMode="auto">
            <a:xfrm flipV="1">
              <a:off x="6858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5" name="Straight Connector 44"/>
            <p:cNvCxnSpPr>
              <a:stCxn id="21" idx="2"/>
              <a:endCxn id="20" idx="6"/>
            </p:cNvCxnSpPr>
            <p:nvPr/>
          </p:nvCxnSpPr>
          <p:spPr bwMode="auto">
            <a:xfrm flipH="1">
              <a:off x="1066800" y="1600200"/>
              <a:ext cx="4572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8" name="Straight Connector 47"/>
            <p:cNvCxnSpPr>
              <a:stCxn id="23" idx="1"/>
              <a:endCxn id="20" idx="5"/>
            </p:cNvCxnSpPr>
            <p:nvPr/>
          </p:nvCxnSpPr>
          <p:spPr bwMode="auto">
            <a:xfrm flipH="1" flipV="1">
              <a:off x="1022163" y="1784163"/>
              <a:ext cx="892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1" name="Straight Connector 50"/>
            <p:cNvCxnSpPr/>
            <p:nvPr/>
          </p:nvCxnSpPr>
          <p:spPr bwMode="auto">
            <a:xfrm flipH="1" flipV="1">
              <a:off x="1066800" y="1752601"/>
              <a:ext cx="685800" cy="457199"/>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4" name="Straight Connector 53"/>
            <p:cNvCxnSpPr>
              <a:stCxn id="23" idx="7"/>
              <a:endCxn id="21" idx="4"/>
            </p:cNvCxnSpPr>
            <p:nvPr/>
          </p:nvCxnSpPr>
          <p:spPr bwMode="auto">
            <a:xfrm flipV="1">
              <a:off x="1326963" y="1752600"/>
              <a:ext cx="3494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7" name="Straight Connector 56"/>
            <p:cNvCxnSpPr>
              <a:stCxn id="22" idx="0"/>
              <a:endCxn id="21" idx="5"/>
            </p:cNvCxnSpPr>
            <p:nvPr/>
          </p:nvCxnSpPr>
          <p:spPr bwMode="auto">
            <a:xfrm flipH="1" flipV="1">
              <a:off x="1784163" y="1707963"/>
              <a:ext cx="120837" cy="4256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60" name="Straight Connector 59"/>
            <p:cNvCxnSpPr>
              <a:stCxn id="23" idx="6"/>
              <a:endCxn id="22" idx="2"/>
            </p:cNvCxnSpPr>
            <p:nvPr/>
          </p:nvCxnSpPr>
          <p:spPr bwMode="auto">
            <a:xfrm>
              <a:off x="13716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63" name="Straight Connector 62"/>
            <p:cNvCxnSpPr>
              <a:stCxn id="19" idx="5"/>
            </p:cNvCxnSpPr>
            <p:nvPr/>
          </p:nvCxnSpPr>
          <p:spPr bwMode="auto">
            <a:xfrm>
              <a:off x="641163" y="2393763"/>
              <a:ext cx="578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66" name="Straight Connector 65"/>
            <p:cNvCxnSpPr>
              <a:stCxn id="24" idx="0"/>
              <a:endCxn id="23" idx="4"/>
            </p:cNvCxnSpPr>
            <p:nvPr/>
          </p:nvCxnSpPr>
          <p:spPr bwMode="auto">
            <a:xfrm flipH="1" flipV="1">
              <a:off x="1219200" y="2362200"/>
              <a:ext cx="1524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70" name="Straight Connector 69"/>
            <p:cNvCxnSpPr>
              <a:stCxn id="22" idx="3"/>
              <a:endCxn id="24" idx="7"/>
            </p:cNvCxnSpPr>
            <p:nvPr/>
          </p:nvCxnSpPr>
          <p:spPr bwMode="auto">
            <a:xfrm flipH="1">
              <a:off x="1479363" y="2393763"/>
              <a:ext cx="3178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73" name="Straight Connector 72"/>
            <p:cNvCxnSpPr>
              <a:stCxn id="26" idx="0"/>
              <a:endCxn id="22" idx="4"/>
            </p:cNvCxnSpPr>
            <p:nvPr/>
          </p:nvCxnSpPr>
          <p:spPr bwMode="auto">
            <a:xfrm flipV="1">
              <a:off x="1524000" y="2438400"/>
              <a:ext cx="381000" cy="7620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76" name="Straight Connector 75"/>
            <p:cNvCxnSpPr>
              <a:stCxn id="26" idx="1"/>
              <a:endCxn id="24" idx="4"/>
            </p:cNvCxnSpPr>
            <p:nvPr/>
          </p:nvCxnSpPr>
          <p:spPr bwMode="auto">
            <a:xfrm flipH="1" flipV="1">
              <a:off x="1371600" y="2971800"/>
              <a:ext cx="446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79" name="Straight Connector 78"/>
            <p:cNvCxnSpPr>
              <a:stCxn id="26" idx="2"/>
              <a:endCxn id="25" idx="5"/>
            </p:cNvCxnSpPr>
            <p:nvPr/>
          </p:nvCxnSpPr>
          <p:spPr bwMode="auto">
            <a:xfrm flipH="1" flipV="1">
              <a:off x="717363" y="3003363"/>
              <a:ext cx="6542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84" name="Straight Connector 83"/>
            <p:cNvCxnSpPr>
              <a:stCxn id="27" idx="6"/>
              <a:endCxn id="26" idx="3"/>
            </p:cNvCxnSpPr>
            <p:nvPr/>
          </p:nvCxnSpPr>
          <p:spPr bwMode="auto">
            <a:xfrm flipV="1">
              <a:off x="762000" y="3460563"/>
              <a:ext cx="6542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87" name="Straight Connector 86"/>
            <p:cNvCxnSpPr>
              <a:stCxn id="30" idx="7"/>
              <a:endCxn id="28" idx="2"/>
            </p:cNvCxnSpPr>
            <p:nvPr/>
          </p:nvCxnSpPr>
          <p:spPr bwMode="auto">
            <a:xfrm flipV="1">
              <a:off x="1174563" y="3886200"/>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0" name="Straight Connector 89"/>
            <p:cNvCxnSpPr>
              <a:stCxn id="29" idx="2"/>
              <a:endCxn id="28" idx="6"/>
            </p:cNvCxnSpPr>
            <p:nvPr/>
          </p:nvCxnSpPr>
          <p:spPr bwMode="auto">
            <a:xfrm flipH="1" flipV="1">
              <a:off x="1676400" y="38862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4" name="Straight Connector 93"/>
            <p:cNvCxnSpPr>
              <a:stCxn id="33" idx="0"/>
              <a:endCxn id="28" idx="4"/>
            </p:cNvCxnSpPr>
            <p:nvPr/>
          </p:nvCxnSpPr>
          <p:spPr bwMode="auto">
            <a:xfrm flipH="1" flipV="1">
              <a:off x="1524000" y="40386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7" name="Straight Connector 96"/>
            <p:cNvCxnSpPr>
              <a:stCxn id="30" idx="5"/>
              <a:endCxn id="33" idx="2"/>
            </p:cNvCxnSpPr>
            <p:nvPr/>
          </p:nvCxnSpPr>
          <p:spPr bwMode="auto">
            <a:xfrm>
              <a:off x="1174563" y="4298763"/>
              <a:ext cx="349437" cy="1208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0" name="Straight Connector 99"/>
            <p:cNvCxnSpPr>
              <a:stCxn id="31" idx="6"/>
              <a:endCxn id="33" idx="3"/>
            </p:cNvCxnSpPr>
            <p:nvPr/>
          </p:nvCxnSpPr>
          <p:spPr bwMode="auto">
            <a:xfrm flipV="1">
              <a:off x="1143000" y="4527363"/>
              <a:ext cx="4256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4" name="Straight Connector 103"/>
            <p:cNvCxnSpPr>
              <a:stCxn id="30" idx="4"/>
              <a:endCxn id="31" idx="0"/>
            </p:cNvCxnSpPr>
            <p:nvPr/>
          </p:nvCxnSpPr>
          <p:spPr bwMode="auto">
            <a:xfrm flipH="1">
              <a:off x="990600" y="4343400"/>
              <a:ext cx="762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7" name="Straight Connector 106"/>
            <p:cNvCxnSpPr>
              <a:stCxn id="33" idx="7"/>
              <a:endCxn id="29" idx="4"/>
            </p:cNvCxnSpPr>
            <p:nvPr/>
          </p:nvCxnSpPr>
          <p:spPr bwMode="auto">
            <a:xfrm flipV="1">
              <a:off x="1784163" y="4114800"/>
              <a:ext cx="3494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0" name="Straight Connector 109"/>
            <p:cNvCxnSpPr>
              <a:endCxn id="34" idx="0"/>
            </p:cNvCxnSpPr>
            <p:nvPr/>
          </p:nvCxnSpPr>
          <p:spPr bwMode="auto">
            <a:xfrm>
              <a:off x="1752600" y="45720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3" name="Straight Connector 112"/>
            <p:cNvCxnSpPr>
              <a:stCxn id="32" idx="2"/>
            </p:cNvCxnSpPr>
            <p:nvPr/>
          </p:nvCxnSpPr>
          <p:spPr bwMode="auto">
            <a:xfrm flipH="1" flipV="1">
              <a:off x="1828800" y="44958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6" name="Straight Connector 115"/>
            <p:cNvCxnSpPr>
              <a:stCxn id="35" idx="2"/>
              <a:endCxn id="31" idx="5"/>
            </p:cNvCxnSpPr>
            <p:nvPr/>
          </p:nvCxnSpPr>
          <p:spPr bwMode="auto">
            <a:xfrm flipH="1" flipV="1">
              <a:off x="1098363" y="4832163"/>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9" name="Straight Connector 118"/>
            <p:cNvCxnSpPr>
              <a:stCxn id="35" idx="7"/>
              <a:endCxn id="33" idx="4"/>
            </p:cNvCxnSpPr>
            <p:nvPr/>
          </p:nvCxnSpPr>
          <p:spPr bwMode="auto">
            <a:xfrm flipV="1">
              <a:off x="1555563" y="4572000"/>
              <a:ext cx="1208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22" name="Straight Connector 121"/>
            <p:cNvCxnSpPr>
              <a:stCxn id="28" idx="0"/>
              <a:endCxn id="26" idx="4"/>
            </p:cNvCxnSpPr>
            <p:nvPr/>
          </p:nvCxnSpPr>
          <p:spPr bwMode="auto">
            <a:xfrm flipV="1">
              <a:off x="1524000" y="35052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25" name="Straight Connector 124"/>
            <p:cNvCxnSpPr>
              <a:stCxn id="35" idx="5"/>
              <a:endCxn id="34" idx="3"/>
            </p:cNvCxnSpPr>
            <p:nvPr/>
          </p:nvCxnSpPr>
          <p:spPr bwMode="auto">
            <a:xfrm flipV="1">
              <a:off x="1555563" y="5060763"/>
              <a:ext cx="241674"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28" name="Straight Connector 127"/>
            <p:cNvCxnSpPr>
              <a:stCxn id="36" idx="0"/>
              <a:endCxn id="34" idx="4"/>
            </p:cNvCxnSpPr>
            <p:nvPr/>
          </p:nvCxnSpPr>
          <p:spPr bwMode="auto">
            <a:xfrm flipH="1" flipV="1">
              <a:off x="1905000" y="51054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31" name="Straight Connector 130"/>
            <p:cNvCxnSpPr>
              <a:stCxn id="37" idx="0"/>
              <a:endCxn id="36" idx="4"/>
            </p:cNvCxnSpPr>
            <p:nvPr/>
          </p:nvCxnSpPr>
          <p:spPr bwMode="auto">
            <a:xfrm flipV="1">
              <a:off x="1981200" y="57150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34" name="Straight Connector 133"/>
            <p:cNvCxnSpPr>
              <a:endCxn id="32" idx="0"/>
            </p:cNvCxnSpPr>
            <p:nvPr/>
          </p:nvCxnSpPr>
          <p:spPr bwMode="auto">
            <a:xfrm>
              <a:off x="2209800" y="41148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grpSp>
      <p:pic>
        <p:nvPicPr>
          <p:cNvPr id="17430"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7355" y="1653037"/>
            <a:ext cx="3676649" cy="35835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3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355" y="5419725"/>
            <a:ext cx="3676650" cy="1057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125867"/>
      </p:ext>
    </p:extLst>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5" name="Text Placeholder 4"/>
          <p:cNvSpPr>
            <a:spLocks noGrp="1"/>
          </p:cNvSpPr>
          <p:nvPr>
            <p:ph type="body" sz="quarter" idx="10"/>
          </p:nvPr>
        </p:nvSpPr>
        <p:spPr/>
        <p:txBody>
          <a:bodyPr/>
          <a:lstStyle/>
          <a:p>
            <a:r>
              <a:rPr lang="en-US" dirty="0"/>
              <a:t>Cohesion – How well connected?</a:t>
            </a:r>
          </a:p>
        </p:txBody>
      </p:sp>
      <p:sp>
        <p:nvSpPr>
          <p:cNvPr id="2" name="Title 1"/>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pPr>
              <a:defRPr/>
            </a:pPr>
            <a:fld id="{A86557AE-D911-0F4C-AC53-EAE0FE81A38E}" type="slidenum">
              <a:rPr lang="en-US" smtClean="0"/>
              <a:pPr>
                <a:defRPr/>
              </a:pPr>
              <a:t>25</a:t>
            </a:fld>
            <a:endParaRPr lang="en-US"/>
          </a:p>
        </p:txBody>
      </p:sp>
      <p:graphicFrame>
        <p:nvGraphicFramePr>
          <p:cNvPr id="1039363" name="Object 3"/>
          <p:cNvGraphicFramePr>
            <a:graphicFrameLocks noChangeAspect="1"/>
          </p:cNvGraphicFramePr>
          <p:nvPr>
            <p:extLst>
              <p:ext uri="{D42A27DB-BD31-4B8C-83A1-F6EECF244321}">
                <p14:modId xmlns:p14="http://schemas.microsoft.com/office/powerpoint/2010/main" val="277280765"/>
              </p:ext>
            </p:extLst>
          </p:nvPr>
        </p:nvGraphicFramePr>
        <p:xfrm>
          <a:off x="2819400" y="2209800"/>
          <a:ext cx="3349625" cy="3324225"/>
        </p:xfrm>
        <a:graphic>
          <a:graphicData uri="http://schemas.openxmlformats.org/presentationml/2006/ole">
            <mc:AlternateContent xmlns:mc="http://schemas.openxmlformats.org/markup-compatibility/2006">
              <mc:Choice xmlns:v="urn:schemas-microsoft-com:vml" Requires="v">
                <p:oleObj spid="_x0000_s19536" name="Worksheet" r:id="rId4" imgW="2543113" imgH="2524149" progId="Excel.Sheet.12">
                  <p:embed/>
                </p:oleObj>
              </mc:Choice>
              <mc:Fallback>
                <p:oleObj name="Worksheet" r:id="rId4" imgW="2543113" imgH="2524149" progId="Excel.Sheet.12">
                  <p:embed/>
                  <p:pic>
                    <p:nvPicPr>
                      <p:cNvPr id="0" name=""/>
                      <p:cNvPicPr>
                        <a:picLocks noChangeAspect="1" noChangeArrowheads="1"/>
                      </p:cNvPicPr>
                      <p:nvPr/>
                    </p:nvPicPr>
                    <p:blipFill>
                      <a:blip r:embed="rId5"/>
                      <a:srcRect/>
                      <a:stretch>
                        <a:fillRect/>
                      </a:stretch>
                    </p:blipFill>
                    <p:spPr bwMode="auto">
                      <a:xfrm>
                        <a:off x="2819400" y="2209800"/>
                        <a:ext cx="334962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9364" name="Object 4"/>
          <p:cNvGraphicFramePr>
            <a:graphicFrameLocks noChangeAspect="1"/>
          </p:cNvGraphicFramePr>
          <p:nvPr>
            <p:extLst>
              <p:ext uri="{D42A27DB-BD31-4B8C-83A1-F6EECF244321}">
                <p14:modId xmlns:p14="http://schemas.microsoft.com/office/powerpoint/2010/main" val="2615889565"/>
              </p:ext>
            </p:extLst>
          </p:nvPr>
        </p:nvGraphicFramePr>
        <p:xfrm>
          <a:off x="6858000" y="1600200"/>
          <a:ext cx="1228725" cy="4200525"/>
        </p:xfrm>
        <a:graphic>
          <a:graphicData uri="http://schemas.openxmlformats.org/presentationml/2006/ole">
            <mc:AlternateContent xmlns:mc="http://schemas.openxmlformats.org/markup-compatibility/2006">
              <mc:Choice xmlns:v="urn:schemas-microsoft-com:vml" Requires="v">
                <p:oleObj spid="_x0000_s19537" name="Worksheet" r:id="rId7" imgW="1228771" imgH="4200436" progId="Excel.Sheet.12">
                  <p:embed/>
                </p:oleObj>
              </mc:Choice>
              <mc:Fallback>
                <p:oleObj name="Worksheet" r:id="rId7" imgW="1228771" imgH="4200436" progId="Excel.Sheet.12">
                  <p:embed/>
                  <p:pic>
                    <p:nvPicPr>
                      <p:cNvPr id="0" name=""/>
                      <p:cNvPicPr>
                        <a:picLocks noChangeAspect="1" noChangeArrowheads="1"/>
                      </p:cNvPicPr>
                      <p:nvPr/>
                    </p:nvPicPr>
                    <p:blipFill>
                      <a:blip r:embed="rId8"/>
                      <a:srcRect/>
                      <a:stretch>
                        <a:fillRect/>
                      </a:stretch>
                    </p:blipFill>
                    <p:spPr bwMode="auto">
                      <a:xfrm>
                        <a:off x="6858000" y="1600200"/>
                        <a:ext cx="1228725"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2" name="Group 61"/>
          <p:cNvGrpSpPr/>
          <p:nvPr/>
        </p:nvGrpSpPr>
        <p:grpSpPr>
          <a:xfrm>
            <a:off x="381000" y="1600200"/>
            <a:ext cx="2057400" cy="4800600"/>
            <a:chOff x="381000" y="1447800"/>
            <a:chExt cx="2057400" cy="4800600"/>
          </a:xfrm>
          <a:solidFill>
            <a:schemeClr val="bg2">
              <a:lumMod val="50000"/>
            </a:schemeClr>
          </a:solidFill>
        </p:grpSpPr>
        <p:sp>
          <p:nvSpPr>
            <p:cNvPr id="69" name="Oval 68"/>
            <p:cNvSpPr/>
            <p:nvPr/>
          </p:nvSpPr>
          <p:spPr bwMode="auto">
            <a:xfrm>
              <a:off x="3810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A</a:t>
              </a:r>
            </a:p>
          </p:txBody>
        </p:sp>
        <p:sp>
          <p:nvSpPr>
            <p:cNvPr id="70" name="Oval 69"/>
            <p:cNvSpPr/>
            <p:nvPr/>
          </p:nvSpPr>
          <p:spPr bwMode="auto">
            <a:xfrm>
              <a:off x="762000" y="1524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B</a:t>
              </a:r>
            </a:p>
          </p:txBody>
        </p:sp>
        <p:sp>
          <p:nvSpPr>
            <p:cNvPr id="71" name="Oval 70"/>
            <p:cNvSpPr/>
            <p:nvPr/>
          </p:nvSpPr>
          <p:spPr bwMode="auto">
            <a:xfrm>
              <a:off x="1524000" y="1447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E</a:t>
              </a:r>
            </a:p>
          </p:txBody>
        </p:sp>
        <p:sp>
          <p:nvSpPr>
            <p:cNvPr id="72" name="Oval 71"/>
            <p:cNvSpPr/>
            <p:nvPr/>
          </p:nvSpPr>
          <p:spPr bwMode="auto">
            <a:xfrm>
              <a:off x="17526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smtClean="0">
                  <a:solidFill>
                    <a:schemeClr val="bg1"/>
                  </a:solidFill>
                  <a:latin typeface="Arial" pitchFamily="34" charset="0"/>
                </a:rPr>
                <a:t>G</a:t>
              </a:r>
              <a:endParaRPr kumimoji="0" lang="en-US" sz="1200" b="1" i="0" u="none" strike="noStrike" cap="none" normalizeH="0" baseline="0" dirty="0" smtClean="0">
                <a:ln>
                  <a:noFill/>
                </a:ln>
                <a:solidFill>
                  <a:schemeClr val="bg1"/>
                </a:solidFill>
                <a:latin typeface="Arial" pitchFamily="34" charset="0"/>
              </a:endParaRPr>
            </a:p>
          </p:txBody>
        </p:sp>
        <p:sp>
          <p:nvSpPr>
            <p:cNvPr id="73" name="Oval 72"/>
            <p:cNvSpPr/>
            <p:nvPr/>
          </p:nvSpPr>
          <p:spPr bwMode="auto">
            <a:xfrm>
              <a:off x="1066800" y="2057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D</a:t>
              </a:r>
            </a:p>
          </p:txBody>
        </p:sp>
        <p:sp>
          <p:nvSpPr>
            <p:cNvPr id="74" name="Oval 73"/>
            <p:cNvSpPr/>
            <p:nvPr/>
          </p:nvSpPr>
          <p:spPr bwMode="auto">
            <a:xfrm>
              <a:off x="1219200" y="2667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F</a:t>
              </a:r>
            </a:p>
          </p:txBody>
        </p:sp>
        <p:sp>
          <p:nvSpPr>
            <p:cNvPr id="75" name="Oval 74"/>
            <p:cNvSpPr/>
            <p:nvPr/>
          </p:nvSpPr>
          <p:spPr bwMode="auto">
            <a:xfrm>
              <a:off x="457200" y="2743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C</a:t>
              </a:r>
            </a:p>
          </p:txBody>
        </p:sp>
        <p:sp>
          <p:nvSpPr>
            <p:cNvPr id="76" name="Oval 75"/>
            <p:cNvSpPr/>
            <p:nvPr/>
          </p:nvSpPr>
          <p:spPr bwMode="auto">
            <a:xfrm>
              <a:off x="1371600" y="3200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H</a:t>
              </a:r>
            </a:p>
          </p:txBody>
        </p:sp>
        <p:sp>
          <p:nvSpPr>
            <p:cNvPr id="77" name="Oval 76"/>
            <p:cNvSpPr/>
            <p:nvPr/>
          </p:nvSpPr>
          <p:spPr bwMode="auto">
            <a:xfrm>
              <a:off x="457200" y="3581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R</a:t>
              </a:r>
            </a:p>
          </p:txBody>
        </p:sp>
        <p:sp>
          <p:nvSpPr>
            <p:cNvPr id="78" name="Oval 77"/>
            <p:cNvSpPr/>
            <p:nvPr/>
          </p:nvSpPr>
          <p:spPr bwMode="auto">
            <a:xfrm>
              <a:off x="1371600" y="3733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I</a:t>
              </a:r>
            </a:p>
          </p:txBody>
        </p:sp>
        <p:sp>
          <p:nvSpPr>
            <p:cNvPr id="79" name="Oval 78"/>
            <p:cNvSpPr/>
            <p:nvPr/>
          </p:nvSpPr>
          <p:spPr bwMode="auto">
            <a:xfrm>
              <a:off x="1981200" y="3810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N</a:t>
              </a:r>
            </a:p>
          </p:txBody>
        </p:sp>
        <p:sp>
          <p:nvSpPr>
            <p:cNvPr id="80" name="Oval 79"/>
            <p:cNvSpPr/>
            <p:nvPr/>
          </p:nvSpPr>
          <p:spPr bwMode="auto">
            <a:xfrm>
              <a:off x="914400" y="4038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P</a:t>
              </a:r>
            </a:p>
          </p:txBody>
        </p:sp>
        <p:sp>
          <p:nvSpPr>
            <p:cNvPr id="81" name="Oval 80"/>
            <p:cNvSpPr/>
            <p:nvPr/>
          </p:nvSpPr>
          <p:spPr bwMode="auto">
            <a:xfrm>
              <a:off x="838200" y="4572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K</a:t>
              </a:r>
            </a:p>
          </p:txBody>
        </p:sp>
        <p:sp>
          <p:nvSpPr>
            <p:cNvPr id="82" name="Oval 81"/>
            <p:cNvSpPr/>
            <p:nvPr/>
          </p:nvSpPr>
          <p:spPr bwMode="auto">
            <a:xfrm>
              <a:off x="2133600" y="4419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O</a:t>
              </a:r>
            </a:p>
          </p:txBody>
        </p:sp>
        <p:sp>
          <p:nvSpPr>
            <p:cNvPr id="83" name="Oval 82"/>
            <p:cNvSpPr/>
            <p:nvPr/>
          </p:nvSpPr>
          <p:spPr bwMode="auto">
            <a:xfrm>
              <a:off x="1524000" y="4267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J</a:t>
              </a:r>
            </a:p>
          </p:txBody>
        </p:sp>
        <p:sp>
          <p:nvSpPr>
            <p:cNvPr id="84" name="Oval 83"/>
            <p:cNvSpPr/>
            <p:nvPr/>
          </p:nvSpPr>
          <p:spPr bwMode="auto">
            <a:xfrm>
              <a:off x="1752600" y="4800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M</a:t>
              </a:r>
            </a:p>
          </p:txBody>
        </p:sp>
        <p:sp>
          <p:nvSpPr>
            <p:cNvPr id="85" name="Oval 84"/>
            <p:cNvSpPr/>
            <p:nvPr/>
          </p:nvSpPr>
          <p:spPr bwMode="auto">
            <a:xfrm>
              <a:off x="1295400" y="4876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L</a:t>
              </a:r>
            </a:p>
          </p:txBody>
        </p:sp>
        <p:sp>
          <p:nvSpPr>
            <p:cNvPr id="86" name="Oval 85"/>
            <p:cNvSpPr/>
            <p:nvPr/>
          </p:nvSpPr>
          <p:spPr bwMode="auto">
            <a:xfrm>
              <a:off x="1828800" y="5410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Q</a:t>
              </a:r>
            </a:p>
          </p:txBody>
        </p:sp>
        <p:sp>
          <p:nvSpPr>
            <p:cNvPr id="87" name="Oval 86"/>
            <p:cNvSpPr/>
            <p:nvPr/>
          </p:nvSpPr>
          <p:spPr bwMode="auto">
            <a:xfrm>
              <a:off x="1828800" y="594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S</a:t>
              </a:r>
            </a:p>
          </p:txBody>
        </p:sp>
        <p:cxnSp>
          <p:nvCxnSpPr>
            <p:cNvPr id="88" name="Straight Connector 87"/>
            <p:cNvCxnSpPr>
              <a:endCxn id="70" idx="3"/>
            </p:cNvCxnSpPr>
            <p:nvPr/>
          </p:nvCxnSpPr>
          <p:spPr bwMode="auto">
            <a:xfrm flipV="1">
              <a:off x="609600" y="1784163"/>
              <a:ext cx="197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89" name="Straight Connector 88"/>
            <p:cNvCxnSpPr>
              <a:stCxn id="75" idx="7"/>
              <a:endCxn id="73" idx="3"/>
            </p:cNvCxnSpPr>
            <p:nvPr/>
          </p:nvCxnSpPr>
          <p:spPr bwMode="auto">
            <a:xfrm flipV="1">
              <a:off x="717363" y="2317563"/>
              <a:ext cx="394074" cy="4702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0" name="Straight Connector 89"/>
            <p:cNvCxnSpPr>
              <a:stCxn id="69" idx="6"/>
              <a:endCxn id="73" idx="2"/>
            </p:cNvCxnSpPr>
            <p:nvPr/>
          </p:nvCxnSpPr>
          <p:spPr bwMode="auto">
            <a:xfrm flipV="1">
              <a:off x="6858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1" name="Straight Connector 90"/>
            <p:cNvCxnSpPr>
              <a:stCxn id="71" idx="2"/>
              <a:endCxn id="70" idx="6"/>
            </p:cNvCxnSpPr>
            <p:nvPr/>
          </p:nvCxnSpPr>
          <p:spPr bwMode="auto">
            <a:xfrm flipH="1">
              <a:off x="1066800" y="1600200"/>
              <a:ext cx="4572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2" name="Straight Connector 91"/>
            <p:cNvCxnSpPr>
              <a:stCxn id="73" idx="1"/>
              <a:endCxn id="70" idx="5"/>
            </p:cNvCxnSpPr>
            <p:nvPr/>
          </p:nvCxnSpPr>
          <p:spPr bwMode="auto">
            <a:xfrm flipH="1" flipV="1">
              <a:off x="1022163" y="1784163"/>
              <a:ext cx="892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3" name="Straight Connector 92"/>
            <p:cNvCxnSpPr/>
            <p:nvPr/>
          </p:nvCxnSpPr>
          <p:spPr bwMode="auto">
            <a:xfrm flipH="1" flipV="1">
              <a:off x="1066800" y="1752601"/>
              <a:ext cx="685800" cy="457199"/>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4" name="Straight Connector 93"/>
            <p:cNvCxnSpPr>
              <a:stCxn id="73" idx="7"/>
              <a:endCxn id="71" idx="4"/>
            </p:cNvCxnSpPr>
            <p:nvPr/>
          </p:nvCxnSpPr>
          <p:spPr bwMode="auto">
            <a:xfrm flipV="1">
              <a:off x="1326963" y="1752600"/>
              <a:ext cx="3494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5" name="Straight Connector 94"/>
            <p:cNvCxnSpPr>
              <a:stCxn id="72" idx="0"/>
              <a:endCxn id="71" idx="5"/>
            </p:cNvCxnSpPr>
            <p:nvPr/>
          </p:nvCxnSpPr>
          <p:spPr bwMode="auto">
            <a:xfrm flipH="1" flipV="1">
              <a:off x="1784163" y="1707963"/>
              <a:ext cx="120837" cy="4256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6" name="Straight Connector 95"/>
            <p:cNvCxnSpPr>
              <a:stCxn id="73" idx="6"/>
              <a:endCxn id="72" idx="2"/>
            </p:cNvCxnSpPr>
            <p:nvPr/>
          </p:nvCxnSpPr>
          <p:spPr bwMode="auto">
            <a:xfrm>
              <a:off x="13716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7" name="Straight Connector 96"/>
            <p:cNvCxnSpPr>
              <a:stCxn id="69" idx="5"/>
            </p:cNvCxnSpPr>
            <p:nvPr/>
          </p:nvCxnSpPr>
          <p:spPr bwMode="auto">
            <a:xfrm>
              <a:off x="641163" y="2393763"/>
              <a:ext cx="578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8" name="Straight Connector 97"/>
            <p:cNvCxnSpPr>
              <a:stCxn id="74" idx="0"/>
              <a:endCxn id="73" idx="4"/>
            </p:cNvCxnSpPr>
            <p:nvPr/>
          </p:nvCxnSpPr>
          <p:spPr bwMode="auto">
            <a:xfrm flipH="1" flipV="1">
              <a:off x="1219200" y="2362200"/>
              <a:ext cx="1524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99" name="Straight Connector 98"/>
            <p:cNvCxnSpPr>
              <a:stCxn id="72" idx="3"/>
              <a:endCxn id="74" idx="7"/>
            </p:cNvCxnSpPr>
            <p:nvPr/>
          </p:nvCxnSpPr>
          <p:spPr bwMode="auto">
            <a:xfrm flipH="1">
              <a:off x="1479363" y="2393763"/>
              <a:ext cx="3178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0" name="Straight Connector 99"/>
            <p:cNvCxnSpPr>
              <a:stCxn id="76" idx="0"/>
              <a:endCxn id="72" idx="4"/>
            </p:cNvCxnSpPr>
            <p:nvPr/>
          </p:nvCxnSpPr>
          <p:spPr bwMode="auto">
            <a:xfrm flipV="1">
              <a:off x="1524000" y="2438400"/>
              <a:ext cx="381000" cy="7620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1" name="Straight Connector 100"/>
            <p:cNvCxnSpPr>
              <a:stCxn id="76" idx="1"/>
              <a:endCxn id="74" idx="4"/>
            </p:cNvCxnSpPr>
            <p:nvPr/>
          </p:nvCxnSpPr>
          <p:spPr bwMode="auto">
            <a:xfrm flipH="1" flipV="1">
              <a:off x="1371600" y="2971800"/>
              <a:ext cx="446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2" name="Straight Connector 101"/>
            <p:cNvCxnSpPr>
              <a:stCxn id="76" idx="2"/>
              <a:endCxn id="75" idx="5"/>
            </p:cNvCxnSpPr>
            <p:nvPr/>
          </p:nvCxnSpPr>
          <p:spPr bwMode="auto">
            <a:xfrm flipH="1" flipV="1">
              <a:off x="717363" y="3003363"/>
              <a:ext cx="6542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3" name="Straight Connector 102"/>
            <p:cNvCxnSpPr>
              <a:stCxn id="77" idx="6"/>
              <a:endCxn id="76" idx="3"/>
            </p:cNvCxnSpPr>
            <p:nvPr/>
          </p:nvCxnSpPr>
          <p:spPr bwMode="auto">
            <a:xfrm flipV="1">
              <a:off x="762000" y="3460563"/>
              <a:ext cx="6542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4" name="Straight Connector 103"/>
            <p:cNvCxnSpPr>
              <a:stCxn id="80" idx="7"/>
              <a:endCxn id="78" idx="2"/>
            </p:cNvCxnSpPr>
            <p:nvPr/>
          </p:nvCxnSpPr>
          <p:spPr bwMode="auto">
            <a:xfrm flipV="1">
              <a:off x="1174563" y="3886200"/>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5" name="Straight Connector 104"/>
            <p:cNvCxnSpPr>
              <a:stCxn id="79" idx="2"/>
              <a:endCxn id="78" idx="6"/>
            </p:cNvCxnSpPr>
            <p:nvPr/>
          </p:nvCxnSpPr>
          <p:spPr bwMode="auto">
            <a:xfrm flipH="1" flipV="1">
              <a:off x="1676400" y="38862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6" name="Straight Connector 105"/>
            <p:cNvCxnSpPr>
              <a:stCxn id="83" idx="0"/>
              <a:endCxn id="78" idx="4"/>
            </p:cNvCxnSpPr>
            <p:nvPr/>
          </p:nvCxnSpPr>
          <p:spPr bwMode="auto">
            <a:xfrm flipH="1" flipV="1">
              <a:off x="1524000" y="40386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7" name="Straight Connector 106"/>
            <p:cNvCxnSpPr>
              <a:stCxn id="80" idx="5"/>
              <a:endCxn id="83" idx="2"/>
            </p:cNvCxnSpPr>
            <p:nvPr/>
          </p:nvCxnSpPr>
          <p:spPr bwMode="auto">
            <a:xfrm>
              <a:off x="1174563" y="4298763"/>
              <a:ext cx="349437" cy="1208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8" name="Straight Connector 107"/>
            <p:cNvCxnSpPr>
              <a:stCxn id="81" idx="6"/>
              <a:endCxn id="83" idx="3"/>
            </p:cNvCxnSpPr>
            <p:nvPr/>
          </p:nvCxnSpPr>
          <p:spPr bwMode="auto">
            <a:xfrm flipV="1">
              <a:off x="1143000" y="4527363"/>
              <a:ext cx="4256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09" name="Straight Connector 108"/>
            <p:cNvCxnSpPr>
              <a:stCxn id="80" idx="4"/>
              <a:endCxn id="81" idx="0"/>
            </p:cNvCxnSpPr>
            <p:nvPr/>
          </p:nvCxnSpPr>
          <p:spPr bwMode="auto">
            <a:xfrm flipH="1">
              <a:off x="990600" y="4343400"/>
              <a:ext cx="762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0" name="Straight Connector 109"/>
            <p:cNvCxnSpPr>
              <a:stCxn id="83" idx="7"/>
              <a:endCxn id="79" idx="4"/>
            </p:cNvCxnSpPr>
            <p:nvPr/>
          </p:nvCxnSpPr>
          <p:spPr bwMode="auto">
            <a:xfrm flipV="1">
              <a:off x="1784163" y="4114800"/>
              <a:ext cx="3494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1" name="Straight Connector 110"/>
            <p:cNvCxnSpPr>
              <a:endCxn id="84" idx="0"/>
            </p:cNvCxnSpPr>
            <p:nvPr/>
          </p:nvCxnSpPr>
          <p:spPr bwMode="auto">
            <a:xfrm>
              <a:off x="1752600" y="45720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2" name="Straight Connector 111"/>
            <p:cNvCxnSpPr>
              <a:stCxn id="82" idx="2"/>
            </p:cNvCxnSpPr>
            <p:nvPr/>
          </p:nvCxnSpPr>
          <p:spPr bwMode="auto">
            <a:xfrm flipH="1" flipV="1">
              <a:off x="1828800" y="44958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3" name="Straight Connector 112"/>
            <p:cNvCxnSpPr>
              <a:stCxn id="85" idx="2"/>
              <a:endCxn id="81" idx="5"/>
            </p:cNvCxnSpPr>
            <p:nvPr/>
          </p:nvCxnSpPr>
          <p:spPr bwMode="auto">
            <a:xfrm flipH="1" flipV="1">
              <a:off x="1098363" y="4832163"/>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4" name="Straight Connector 113"/>
            <p:cNvCxnSpPr>
              <a:stCxn id="85" idx="7"/>
              <a:endCxn id="83" idx="4"/>
            </p:cNvCxnSpPr>
            <p:nvPr/>
          </p:nvCxnSpPr>
          <p:spPr bwMode="auto">
            <a:xfrm flipV="1">
              <a:off x="1555563" y="4572000"/>
              <a:ext cx="1208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5" name="Straight Connector 114"/>
            <p:cNvCxnSpPr>
              <a:stCxn id="78" idx="0"/>
              <a:endCxn id="76" idx="4"/>
            </p:cNvCxnSpPr>
            <p:nvPr/>
          </p:nvCxnSpPr>
          <p:spPr bwMode="auto">
            <a:xfrm flipV="1">
              <a:off x="1524000" y="35052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6" name="Straight Connector 115"/>
            <p:cNvCxnSpPr>
              <a:stCxn id="85" idx="5"/>
              <a:endCxn id="84" idx="3"/>
            </p:cNvCxnSpPr>
            <p:nvPr/>
          </p:nvCxnSpPr>
          <p:spPr bwMode="auto">
            <a:xfrm flipV="1">
              <a:off x="1555563" y="5060763"/>
              <a:ext cx="241674"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7" name="Straight Connector 116"/>
            <p:cNvCxnSpPr>
              <a:stCxn id="86" idx="0"/>
              <a:endCxn id="84" idx="4"/>
            </p:cNvCxnSpPr>
            <p:nvPr/>
          </p:nvCxnSpPr>
          <p:spPr bwMode="auto">
            <a:xfrm flipH="1" flipV="1">
              <a:off x="1905000" y="51054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8" name="Straight Connector 117"/>
            <p:cNvCxnSpPr>
              <a:stCxn id="87" idx="0"/>
              <a:endCxn id="86" idx="4"/>
            </p:cNvCxnSpPr>
            <p:nvPr/>
          </p:nvCxnSpPr>
          <p:spPr bwMode="auto">
            <a:xfrm flipV="1">
              <a:off x="1981200" y="57150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119" name="Straight Connector 118"/>
            <p:cNvCxnSpPr>
              <a:endCxn id="82" idx="0"/>
            </p:cNvCxnSpPr>
            <p:nvPr/>
          </p:nvCxnSpPr>
          <p:spPr bwMode="auto">
            <a:xfrm>
              <a:off x="2209800" y="41148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2231278943"/>
      </p:ext>
    </p:extLst>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The World of Facebook</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26</a:t>
            </a:fld>
            <a:endParaRPr lang="en-US" dirty="0"/>
          </a:p>
        </p:txBody>
      </p:sp>
      <p:grpSp>
        <p:nvGrpSpPr>
          <p:cNvPr id="20" name="Group 19"/>
          <p:cNvGrpSpPr/>
          <p:nvPr/>
        </p:nvGrpSpPr>
        <p:grpSpPr>
          <a:xfrm>
            <a:off x="1163574" y="2872341"/>
            <a:ext cx="1627871" cy="950205"/>
            <a:chOff x="4566351" y="1564395"/>
            <a:chExt cx="1627871" cy="950205"/>
          </a:xfrm>
        </p:grpSpPr>
        <p:sp>
          <p:nvSpPr>
            <p:cNvPr id="21" name="Rectangle 20"/>
            <p:cNvSpPr/>
            <p:nvPr/>
          </p:nvSpPr>
          <p:spPr bwMode="auto">
            <a:xfrm>
              <a:off x="4566351" y="1564395"/>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22" name="Right Arrow 21"/>
            <p:cNvSpPr/>
            <p:nvPr/>
          </p:nvSpPr>
          <p:spPr bwMode="auto">
            <a:xfrm rot="16200000">
              <a:off x="5181600" y="1981200"/>
              <a:ext cx="457200" cy="304800"/>
            </a:xfrm>
            <a:prstGeom prst="rightArrow">
              <a:avLst/>
            </a:prstGeom>
            <a:solidFill>
              <a:schemeClr val="bg1"/>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23" name="TextBox 22"/>
            <p:cNvSpPr txBox="1"/>
            <p:nvPr/>
          </p:nvSpPr>
          <p:spPr>
            <a:xfrm>
              <a:off x="4627265" y="2018731"/>
              <a:ext cx="671979" cy="369332"/>
            </a:xfrm>
            <a:prstGeom prst="rect">
              <a:avLst/>
            </a:prstGeom>
            <a:noFill/>
          </p:spPr>
          <p:txBody>
            <a:bodyPr wrap="none" rtlCol="0">
              <a:spAutoFit/>
            </a:bodyPr>
            <a:lstStyle/>
            <a:p>
              <a:pPr algn="ctr"/>
              <a:r>
                <a:rPr lang="en-US" b="1" dirty="0" smtClean="0">
                  <a:solidFill>
                    <a:schemeClr val="bg1"/>
                  </a:solidFill>
                  <a:latin typeface="+mn-lt"/>
                </a:rPr>
                <a:t>4.5B</a:t>
              </a:r>
            </a:p>
          </p:txBody>
        </p:sp>
        <p:sp>
          <p:nvSpPr>
            <p:cNvPr id="24" name="TextBox 23"/>
            <p:cNvSpPr txBox="1"/>
            <p:nvPr/>
          </p:nvSpPr>
          <p:spPr>
            <a:xfrm>
              <a:off x="4665099" y="1564395"/>
              <a:ext cx="1390124" cy="369332"/>
            </a:xfrm>
            <a:prstGeom prst="rect">
              <a:avLst/>
            </a:prstGeom>
            <a:noFill/>
          </p:spPr>
          <p:txBody>
            <a:bodyPr wrap="none" rtlCol="0">
              <a:spAutoFit/>
            </a:bodyPr>
            <a:lstStyle/>
            <a:p>
              <a:pPr algn="ctr"/>
              <a:r>
                <a:rPr lang="en-US" b="1" dirty="0" smtClean="0">
                  <a:solidFill>
                    <a:schemeClr val="bg1"/>
                  </a:solidFill>
                  <a:latin typeface="+mn-lt"/>
                </a:rPr>
                <a:t>Likes Daily</a:t>
              </a:r>
            </a:p>
          </p:txBody>
        </p:sp>
        <p:sp>
          <p:nvSpPr>
            <p:cNvPr id="25" name="TextBox 24"/>
            <p:cNvSpPr txBox="1"/>
            <p:nvPr/>
          </p:nvSpPr>
          <p:spPr>
            <a:xfrm>
              <a:off x="5486400" y="2018731"/>
              <a:ext cx="646331" cy="369332"/>
            </a:xfrm>
            <a:prstGeom prst="rect">
              <a:avLst/>
            </a:prstGeom>
            <a:noFill/>
          </p:spPr>
          <p:txBody>
            <a:bodyPr wrap="none" rtlCol="0">
              <a:spAutoFit/>
            </a:bodyPr>
            <a:lstStyle/>
            <a:p>
              <a:pPr algn="ctr"/>
              <a:r>
                <a:rPr lang="en-US" b="1" dirty="0" smtClean="0">
                  <a:solidFill>
                    <a:schemeClr val="bg1"/>
                  </a:solidFill>
                  <a:latin typeface="+mn-lt"/>
                </a:rPr>
                <a:t>67%</a:t>
              </a:r>
            </a:p>
          </p:txBody>
        </p:sp>
      </p:grpSp>
      <p:grpSp>
        <p:nvGrpSpPr>
          <p:cNvPr id="56" name="Group 55"/>
          <p:cNvGrpSpPr/>
          <p:nvPr/>
        </p:nvGrpSpPr>
        <p:grpSpPr>
          <a:xfrm>
            <a:off x="1175006" y="5221995"/>
            <a:ext cx="1627871" cy="950205"/>
            <a:chOff x="9545574" y="1124801"/>
            <a:chExt cx="1627871" cy="950205"/>
          </a:xfrm>
        </p:grpSpPr>
        <p:sp>
          <p:nvSpPr>
            <p:cNvPr id="57" name="Rectangle 56"/>
            <p:cNvSpPr/>
            <p:nvPr/>
          </p:nvSpPr>
          <p:spPr bwMode="auto">
            <a:xfrm>
              <a:off x="9545574" y="1124801"/>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58" name="TextBox 57"/>
            <p:cNvSpPr txBox="1"/>
            <p:nvPr/>
          </p:nvSpPr>
          <p:spPr>
            <a:xfrm>
              <a:off x="9554553" y="1475388"/>
              <a:ext cx="1618891" cy="369332"/>
            </a:xfrm>
            <a:prstGeom prst="rect">
              <a:avLst/>
            </a:prstGeom>
            <a:noFill/>
          </p:spPr>
          <p:txBody>
            <a:bodyPr wrap="square" rtlCol="0">
              <a:spAutoFit/>
            </a:bodyPr>
            <a:lstStyle/>
            <a:p>
              <a:pPr algn="ctr"/>
              <a:r>
                <a:rPr lang="en-US" b="1" dirty="0" smtClean="0">
                  <a:solidFill>
                    <a:schemeClr val="bg1"/>
                  </a:solidFill>
                </a:rPr>
                <a:t>53%F/47%M</a:t>
              </a:r>
              <a:endParaRPr lang="en-US" b="1" dirty="0" smtClean="0">
                <a:solidFill>
                  <a:schemeClr val="bg1"/>
                </a:solidFill>
                <a:latin typeface="+mn-lt"/>
              </a:endParaRPr>
            </a:p>
          </p:txBody>
        </p:sp>
        <p:sp>
          <p:nvSpPr>
            <p:cNvPr id="59" name="TextBox 58"/>
            <p:cNvSpPr txBox="1"/>
            <p:nvPr/>
          </p:nvSpPr>
          <p:spPr>
            <a:xfrm>
              <a:off x="9721269" y="1124801"/>
              <a:ext cx="1236237" cy="369332"/>
            </a:xfrm>
            <a:prstGeom prst="rect">
              <a:avLst/>
            </a:prstGeom>
            <a:noFill/>
          </p:spPr>
          <p:txBody>
            <a:bodyPr wrap="none" rtlCol="0">
              <a:spAutoFit/>
            </a:bodyPr>
            <a:lstStyle/>
            <a:p>
              <a:pPr algn="ctr"/>
              <a:r>
                <a:rPr lang="en-US" b="1" dirty="0" smtClean="0">
                  <a:solidFill>
                    <a:schemeClr val="bg1"/>
                  </a:solidFill>
                  <a:latin typeface="+mn-lt"/>
                </a:rPr>
                <a:t>Sex Ratio</a:t>
              </a:r>
            </a:p>
          </p:txBody>
        </p:sp>
      </p:grpSp>
      <p:grpSp>
        <p:nvGrpSpPr>
          <p:cNvPr id="60" name="Group 59"/>
          <p:cNvGrpSpPr/>
          <p:nvPr/>
        </p:nvGrpSpPr>
        <p:grpSpPr>
          <a:xfrm>
            <a:off x="3773994" y="5221995"/>
            <a:ext cx="1627871" cy="950205"/>
            <a:chOff x="9545574" y="1124801"/>
            <a:chExt cx="1627871" cy="950205"/>
          </a:xfrm>
        </p:grpSpPr>
        <p:sp>
          <p:nvSpPr>
            <p:cNvPr id="61" name="Rectangle 60"/>
            <p:cNvSpPr/>
            <p:nvPr/>
          </p:nvSpPr>
          <p:spPr bwMode="auto">
            <a:xfrm>
              <a:off x="9545574" y="1124801"/>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62" name="TextBox 61"/>
            <p:cNvSpPr txBox="1"/>
            <p:nvPr/>
          </p:nvSpPr>
          <p:spPr>
            <a:xfrm>
              <a:off x="9554553" y="1475388"/>
              <a:ext cx="1618891" cy="369332"/>
            </a:xfrm>
            <a:prstGeom prst="rect">
              <a:avLst/>
            </a:prstGeom>
            <a:noFill/>
          </p:spPr>
          <p:txBody>
            <a:bodyPr wrap="square" rtlCol="0">
              <a:spAutoFit/>
            </a:bodyPr>
            <a:lstStyle/>
            <a:p>
              <a:pPr algn="ctr"/>
              <a:r>
                <a:rPr lang="en-US" b="1" dirty="0" smtClean="0">
                  <a:solidFill>
                    <a:schemeClr val="bg1"/>
                  </a:solidFill>
                </a:rPr>
                <a:t>.2B Users</a:t>
              </a:r>
              <a:endParaRPr lang="en-US" b="1" dirty="0" smtClean="0">
                <a:solidFill>
                  <a:schemeClr val="bg1"/>
                </a:solidFill>
                <a:latin typeface="+mn-lt"/>
              </a:endParaRPr>
            </a:p>
          </p:txBody>
        </p:sp>
        <p:sp>
          <p:nvSpPr>
            <p:cNvPr id="63" name="TextBox 62"/>
            <p:cNvSpPr txBox="1"/>
            <p:nvPr/>
          </p:nvSpPr>
          <p:spPr>
            <a:xfrm>
              <a:off x="9849509" y="1124801"/>
              <a:ext cx="979756" cy="369332"/>
            </a:xfrm>
            <a:prstGeom prst="rect">
              <a:avLst/>
            </a:prstGeom>
            <a:noFill/>
          </p:spPr>
          <p:txBody>
            <a:bodyPr wrap="none" rtlCol="0">
              <a:spAutoFit/>
            </a:bodyPr>
            <a:lstStyle/>
            <a:p>
              <a:pPr algn="ctr"/>
              <a:r>
                <a:rPr lang="en-US" b="1" dirty="0" smtClean="0">
                  <a:solidFill>
                    <a:schemeClr val="bg1"/>
                  </a:solidFill>
                  <a:latin typeface="+mn-lt"/>
                </a:rPr>
                <a:t>Europe</a:t>
              </a:r>
            </a:p>
          </p:txBody>
        </p:sp>
      </p:grpSp>
      <p:grpSp>
        <p:nvGrpSpPr>
          <p:cNvPr id="70" name="Group 69"/>
          <p:cNvGrpSpPr/>
          <p:nvPr/>
        </p:nvGrpSpPr>
        <p:grpSpPr>
          <a:xfrm>
            <a:off x="3740582" y="2872341"/>
            <a:ext cx="1694695" cy="950205"/>
            <a:chOff x="2401536" y="4873428"/>
            <a:chExt cx="1694695" cy="950205"/>
          </a:xfrm>
        </p:grpSpPr>
        <p:sp>
          <p:nvSpPr>
            <p:cNvPr id="65" name="Rectangle 64"/>
            <p:cNvSpPr/>
            <p:nvPr/>
          </p:nvSpPr>
          <p:spPr bwMode="auto">
            <a:xfrm>
              <a:off x="2455072" y="4873428"/>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66" name="Right Arrow 65"/>
            <p:cNvSpPr/>
            <p:nvPr/>
          </p:nvSpPr>
          <p:spPr bwMode="auto">
            <a:xfrm rot="16200000">
              <a:off x="3070321" y="5410200"/>
              <a:ext cx="457200" cy="304800"/>
            </a:xfrm>
            <a:prstGeom prst="rightArrow">
              <a:avLst/>
            </a:prstGeom>
            <a:solidFill>
              <a:schemeClr val="bg1"/>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67" name="TextBox 66"/>
            <p:cNvSpPr txBox="1"/>
            <p:nvPr/>
          </p:nvSpPr>
          <p:spPr>
            <a:xfrm>
              <a:off x="2515988" y="5403963"/>
              <a:ext cx="671979" cy="369332"/>
            </a:xfrm>
            <a:prstGeom prst="rect">
              <a:avLst/>
            </a:prstGeom>
            <a:noFill/>
          </p:spPr>
          <p:txBody>
            <a:bodyPr wrap="none" rtlCol="0">
              <a:spAutoFit/>
            </a:bodyPr>
            <a:lstStyle/>
            <a:p>
              <a:pPr algn="ctr"/>
              <a:r>
                <a:rPr lang="en-US" b="1" dirty="0" smtClean="0">
                  <a:solidFill>
                    <a:schemeClr val="bg1"/>
                  </a:solidFill>
                </a:rPr>
                <a:t>4.8B</a:t>
              </a:r>
              <a:endParaRPr lang="en-US" b="1" dirty="0" smtClean="0">
                <a:solidFill>
                  <a:schemeClr val="bg1"/>
                </a:solidFill>
                <a:latin typeface="+mn-lt"/>
              </a:endParaRPr>
            </a:p>
          </p:txBody>
        </p:sp>
        <p:sp>
          <p:nvSpPr>
            <p:cNvPr id="68" name="TextBox 67"/>
            <p:cNvSpPr txBox="1"/>
            <p:nvPr/>
          </p:nvSpPr>
          <p:spPr>
            <a:xfrm>
              <a:off x="2401536" y="4873428"/>
              <a:ext cx="1694695" cy="523220"/>
            </a:xfrm>
            <a:prstGeom prst="rect">
              <a:avLst/>
            </a:prstGeom>
            <a:noFill/>
          </p:spPr>
          <p:txBody>
            <a:bodyPr wrap="none" rtlCol="0">
              <a:spAutoFit/>
            </a:bodyPr>
            <a:lstStyle/>
            <a:p>
              <a:pPr algn="ctr"/>
              <a:r>
                <a:rPr lang="en-US" sz="1400" b="1" dirty="0" smtClean="0">
                  <a:solidFill>
                    <a:schemeClr val="bg1"/>
                  </a:solidFill>
                </a:rPr>
                <a:t>Pieces of Content</a:t>
              </a:r>
            </a:p>
            <a:p>
              <a:pPr algn="ctr"/>
              <a:r>
                <a:rPr lang="en-US" sz="1400" b="1" dirty="0" smtClean="0">
                  <a:solidFill>
                    <a:schemeClr val="bg1"/>
                  </a:solidFill>
                </a:rPr>
                <a:t>Shared Daily</a:t>
              </a:r>
            </a:p>
          </p:txBody>
        </p:sp>
        <p:sp>
          <p:nvSpPr>
            <p:cNvPr id="69" name="TextBox 68"/>
            <p:cNvSpPr txBox="1"/>
            <p:nvPr/>
          </p:nvSpPr>
          <p:spPr>
            <a:xfrm>
              <a:off x="3375121" y="5403963"/>
              <a:ext cx="646331" cy="369332"/>
            </a:xfrm>
            <a:prstGeom prst="rect">
              <a:avLst/>
            </a:prstGeom>
            <a:noFill/>
          </p:spPr>
          <p:txBody>
            <a:bodyPr wrap="none" rtlCol="0">
              <a:spAutoFit/>
            </a:bodyPr>
            <a:lstStyle/>
            <a:p>
              <a:pPr algn="ctr"/>
              <a:r>
                <a:rPr lang="en-US" b="1" dirty="0" smtClean="0">
                  <a:solidFill>
                    <a:schemeClr val="bg1"/>
                  </a:solidFill>
                  <a:latin typeface="+mn-lt"/>
                </a:rPr>
                <a:t>94%</a:t>
              </a:r>
            </a:p>
          </p:txBody>
        </p:sp>
      </p:grpSp>
      <p:grpSp>
        <p:nvGrpSpPr>
          <p:cNvPr id="13" name="Group 12"/>
          <p:cNvGrpSpPr/>
          <p:nvPr/>
        </p:nvGrpSpPr>
        <p:grpSpPr>
          <a:xfrm>
            <a:off x="1175006" y="1716795"/>
            <a:ext cx="1627871" cy="950205"/>
            <a:chOff x="4566351" y="1564395"/>
            <a:chExt cx="1627871" cy="950205"/>
          </a:xfrm>
        </p:grpSpPr>
        <p:sp>
          <p:nvSpPr>
            <p:cNvPr id="12" name="Rectangle 11"/>
            <p:cNvSpPr/>
            <p:nvPr/>
          </p:nvSpPr>
          <p:spPr bwMode="auto">
            <a:xfrm>
              <a:off x="4566351" y="1564395"/>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7" name="Right Arrow 6"/>
            <p:cNvSpPr/>
            <p:nvPr/>
          </p:nvSpPr>
          <p:spPr bwMode="auto">
            <a:xfrm rot="16200000">
              <a:off x="5181600" y="1981200"/>
              <a:ext cx="457200" cy="304800"/>
            </a:xfrm>
            <a:prstGeom prst="rightArrow">
              <a:avLst/>
            </a:prstGeom>
            <a:solidFill>
              <a:schemeClr val="bg1"/>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9" name="TextBox 8"/>
            <p:cNvSpPr txBox="1"/>
            <p:nvPr/>
          </p:nvSpPr>
          <p:spPr>
            <a:xfrm>
              <a:off x="4627265" y="2018731"/>
              <a:ext cx="671979" cy="369332"/>
            </a:xfrm>
            <a:prstGeom prst="rect">
              <a:avLst/>
            </a:prstGeom>
            <a:noFill/>
          </p:spPr>
          <p:txBody>
            <a:bodyPr wrap="none" rtlCol="0">
              <a:spAutoFit/>
            </a:bodyPr>
            <a:lstStyle/>
            <a:p>
              <a:pPr algn="ctr"/>
              <a:r>
                <a:rPr lang="en-US" b="1" dirty="0" smtClean="0">
                  <a:solidFill>
                    <a:schemeClr val="bg1"/>
                  </a:solidFill>
                  <a:latin typeface="+mn-lt"/>
                </a:rPr>
                <a:t>1.2B</a:t>
              </a:r>
            </a:p>
          </p:txBody>
        </p:sp>
        <p:sp>
          <p:nvSpPr>
            <p:cNvPr id="10" name="TextBox 9"/>
            <p:cNvSpPr txBox="1"/>
            <p:nvPr/>
          </p:nvSpPr>
          <p:spPr>
            <a:xfrm>
              <a:off x="4568915" y="1564395"/>
              <a:ext cx="1582486" cy="369332"/>
            </a:xfrm>
            <a:prstGeom prst="rect">
              <a:avLst/>
            </a:prstGeom>
            <a:noFill/>
          </p:spPr>
          <p:txBody>
            <a:bodyPr wrap="none" rtlCol="0">
              <a:spAutoFit/>
            </a:bodyPr>
            <a:lstStyle/>
            <a:p>
              <a:pPr algn="ctr"/>
              <a:r>
                <a:rPr lang="en-US" b="1" dirty="0" smtClean="0">
                  <a:solidFill>
                    <a:schemeClr val="bg1"/>
                  </a:solidFill>
                  <a:latin typeface="+mn-lt"/>
                </a:rPr>
                <a:t>Active Users</a:t>
              </a:r>
            </a:p>
          </p:txBody>
        </p:sp>
        <p:sp>
          <p:nvSpPr>
            <p:cNvPr id="11" name="TextBox 10"/>
            <p:cNvSpPr txBox="1"/>
            <p:nvPr/>
          </p:nvSpPr>
          <p:spPr>
            <a:xfrm>
              <a:off x="5486400" y="2018731"/>
              <a:ext cx="646332" cy="369332"/>
            </a:xfrm>
            <a:prstGeom prst="rect">
              <a:avLst/>
            </a:prstGeom>
            <a:noFill/>
          </p:spPr>
          <p:txBody>
            <a:bodyPr wrap="none" rtlCol="0">
              <a:spAutoFit/>
            </a:bodyPr>
            <a:lstStyle/>
            <a:p>
              <a:pPr algn="ctr"/>
              <a:r>
                <a:rPr lang="en-US" b="1" dirty="0" smtClean="0">
                  <a:solidFill>
                    <a:schemeClr val="bg1"/>
                  </a:solidFill>
                  <a:latin typeface="+mn-lt"/>
                </a:rPr>
                <a:t>18%</a:t>
              </a:r>
            </a:p>
          </p:txBody>
        </p:sp>
      </p:grpSp>
      <p:grpSp>
        <p:nvGrpSpPr>
          <p:cNvPr id="32" name="Group 31"/>
          <p:cNvGrpSpPr/>
          <p:nvPr/>
        </p:nvGrpSpPr>
        <p:grpSpPr>
          <a:xfrm>
            <a:off x="6296929" y="1716795"/>
            <a:ext cx="1627871" cy="950205"/>
            <a:chOff x="4566351" y="1564395"/>
            <a:chExt cx="1627871" cy="950205"/>
          </a:xfrm>
        </p:grpSpPr>
        <p:sp>
          <p:nvSpPr>
            <p:cNvPr id="33" name="Rectangle 32"/>
            <p:cNvSpPr/>
            <p:nvPr/>
          </p:nvSpPr>
          <p:spPr bwMode="auto">
            <a:xfrm>
              <a:off x="4566351" y="1564395"/>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34" name="Right Arrow 33"/>
            <p:cNvSpPr/>
            <p:nvPr/>
          </p:nvSpPr>
          <p:spPr bwMode="auto">
            <a:xfrm rot="16200000">
              <a:off x="5181600" y="1981200"/>
              <a:ext cx="457200" cy="304800"/>
            </a:xfrm>
            <a:prstGeom prst="rightArrow">
              <a:avLst/>
            </a:prstGeom>
            <a:solidFill>
              <a:schemeClr val="bg1"/>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35" name="TextBox 34"/>
            <p:cNvSpPr txBox="1"/>
            <p:nvPr/>
          </p:nvSpPr>
          <p:spPr>
            <a:xfrm>
              <a:off x="4691384" y="2018731"/>
              <a:ext cx="543740" cy="369332"/>
            </a:xfrm>
            <a:prstGeom prst="rect">
              <a:avLst/>
            </a:prstGeom>
            <a:noFill/>
          </p:spPr>
          <p:txBody>
            <a:bodyPr wrap="none" rtlCol="0">
              <a:spAutoFit/>
            </a:bodyPr>
            <a:lstStyle/>
            <a:p>
              <a:pPr algn="ctr"/>
              <a:r>
                <a:rPr lang="en-US" b="1" dirty="0" smtClean="0">
                  <a:solidFill>
                    <a:schemeClr val="bg1"/>
                  </a:solidFill>
                  <a:latin typeface="+mn-lt"/>
                </a:rPr>
                <a:t>.7B</a:t>
              </a:r>
            </a:p>
          </p:txBody>
        </p:sp>
        <p:sp>
          <p:nvSpPr>
            <p:cNvPr id="36" name="TextBox 35"/>
            <p:cNvSpPr txBox="1"/>
            <p:nvPr/>
          </p:nvSpPr>
          <p:spPr>
            <a:xfrm>
              <a:off x="4607392" y="1564395"/>
              <a:ext cx="1505540" cy="369332"/>
            </a:xfrm>
            <a:prstGeom prst="rect">
              <a:avLst/>
            </a:prstGeom>
            <a:noFill/>
          </p:spPr>
          <p:txBody>
            <a:bodyPr wrap="none" rtlCol="0">
              <a:spAutoFit/>
            </a:bodyPr>
            <a:lstStyle/>
            <a:p>
              <a:pPr algn="ctr"/>
              <a:r>
                <a:rPr lang="en-US" b="1" dirty="0" smtClean="0">
                  <a:solidFill>
                    <a:schemeClr val="bg1"/>
                  </a:solidFill>
                  <a:latin typeface="+mn-lt"/>
                </a:rPr>
                <a:t>Logon Daily</a:t>
              </a:r>
            </a:p>
          </p:txBody>
        </p:sp>
        <p:sp>
          <p:nvSpPr>
            <p:cNvPr id="37" name="TextBox 36"/>
            <p:cNvSpPr txBox="1"/>
            <p:nvPr/>
          </p:nvSpPr>
          <p:spPr>
            <a:xfrm>
              <a:off x="5486400" y="2018731"/>
              <a:ext cx="646331" cy="369332"/>
            </a:xfrm>
            <a:prstGeom prst="rect">
              <a:avLst/>
            </a:prstGeom>
            <a:noFill/>
          </p:spPr>
          <p:txBody>
            <a:bodyPr wrap="none" rtlCol="0">
              <a:spAutoFit/>
            </a:bodyPr>
            <a:lstStyle/>
            <a:p>
              <a:pPr algn="ctr"/>
              <a:r>
                <a:rPr lang="en-US" b="1" dirty="0" smtClean="0">
                  <a:solidFill>
                    <a:schemeClr val="bg1"/>
                  </a:solidFill>
                  <a:latin typeface="+mn-lt"/>
                </a:rPr>
                <a:t>25%</a:t>
              </a:r>
            </a:p>
          </p:txBody>
        </p:sp>
      </p:grpSp>
      <p:grpSp>
        <p:nvGrpSpPr>
          <p:cNvPr id="83" name="Group 82"/>
          <p:cNvGrpSpPr/>
          <p:nvPr/>
        </p:nvGrpSpPr>
        <p:grpSpPr>
          <a:xfrm>
            <a:off x="1082282" y="4053595"/>
            <a:ext cx="1813318" cy="950205"/>
            <a:chOff x="1600200" y="3910545"/>
            <a:chExt cx="1813318" cy="950205"/>
          </a:xfrm>
        </p:grpSpPr>
        <p:grpSp>
          <p:nvGrpSpPr>
            <p:cNvPr id="55" name="Group 54"/>
            <p:cNvGrpSpPr/>
            <p:nvPr/>
          </p:nvGrpSpPr>
          <p:grpSpPr>
            <a:xfrm>
              <a:off x="1681492" y="3910545"/>
              <a:ext cx="1627871" cy="950205"/>
              <a:chOff x="9697974" y="3850395"/>
              <a:chExt cx="1627871" cy="950205"/>
            </a:xfrm>
          </p:grpSpPr>
          <p:sp>
            <p:nvSpPr>
              <p:cNvPr id="50" name="Rectangle 49"/>
              <p:cNvSpPr/>
              <p:nvPr/>
            </p:nvSpPr>
            <p:spPr bwMode="auto">
              <a:xfrm>
                <a:off x="9697974" y="3850395"/>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51" name="TextBox 50"/>
              <p:cNvSpPr txBox="1"/>
              <p:nvPr/>
            </p:nvSpPr>
            <p:spPr>
              <a:xfrm>
                <a:off x="9706953" y="4200982"/>
                <a:ext cx="1618891" cy="369332"/>
              </a:xfrm>
              <a:prstGeom prst="rect">
                <a:avLst/>
              </a:prstGeom>
              <a:noFill/>
            </p:spPr>
            <p:txBody>
              <a:bodyPr wrap="square" rtlCol="0">
                <a:spAutoFit/>
              </a:bodyPr>
              <a:lstStyle/>
              <a:p>
                <a:pPr algn="ctr"/>
                <a:r>
                  <a:rPr lang="en-US" b="1" dirty="0" smtClean="0">
                    <a:solidFill>
                      <a:schemeClr val="bg1"/>
                    </a:solidFill>
                  </a:rPr>
                  <a:t>300M/day</a:t>
                </a:r>
                <a:endParaRPr lang="en-US" b="1" dirty="0" smtClean="0">
                  <a:solidFill>
                    <a:schemeClr val="bg1"/>
                  </a:solidFill>
                  <a:latin typeface="+mn-lt"/>
                </a:endParaRPr>
              </a:p>
            </p:txBody>
          </p:sp>
        </p:grpSp>
        <p:sp>
          <p:nvSpPr>
            <p:cNvPr id="52" name="TextBox 51"/>
            <p:cNvSpPr txBox="1"/>
            <p:nvPr/>
          </p:nvSpPr>
          <p:spPr>
            <a:xfrm>
              <a:off x="1600200" y="3910545"/>
              <a:ext cx="1813318" cy="369332"/>
            </a:xfrm>
            <a:prstGeom prst="rect">
              <a:avLst/>
            </a:prstGeom>
            <a:noFill/>
          </p:spPr>
          <p:txBody>
            <a:bodyPr wrap="none" rtlCol="0">
              <a:spAutoFit/>
            </a:bodyPr>
            <a:lstStyle/>
            <a:p>
              <a:pPr algn="ctr"/>
              <a:r>
                <a:rPr lang="en-US" b="1" dirty="0" smtClean="0">
                  <a:solidFill>
                    <a:schemeClr val="bg1"/>
                  </a:solidFill>
                  <a:latin typeface="+mn-lt"/>
                </a:rPr>
                <a:t>Photo Uploads</a:t>
              </a:r>
            </a:p>
          </p:txBody>
        </p:sp>
      </p:grpSp>
      <p:grpSp>
        <p:nvGrpSpPr>
          <p:cNvPr id="82" name="Group 81"/>
          <p:cNvGrpSpPr/>
          <p:nvPr/>
        </p:nvGrpSpPr>
        <p:grpSpPr>
          <a:xfrm>
            <a:off x="3773994" y="4002177"/>
            <a:ext cx="1627871" cy="1027331"/>
            <a:chOff x="1791527" y="4992469"/>
            <a:chExt cx="1627871" cy="1027331"/>
          </a:xfrm>
        </p:grpSpPr>
        <p:grpSp>
          <p:nvGrpSpPr>
            <p:cNvPr id="73" name="Group 72"/>
            <p:cNvGrpSpPr/>
            <p:nvPr/>
          </p:nvGrpSpPr>
          <p:grpSpPr>
            <a:xfrm>
              <a:off x="1791527" y="5013150"/>
              <a:ext cx="1627871" cy="1006650"/>
              <a:chOff x="9697974" y="3850395"/>
              <a:chExt cx="1627871" cy="1006650"/>
            </a:xfrm>
          </p:grpSpPr>
          <p:sp>
            <p:nvSpPr>
              <p:cNvPr id="75" name="Rectangle 74"/>
              <p:cNvSpPr/>
              <p:nvPr/>
            </p:nvSpPr>
            <p:spPr bwMode="auto">
              <a:xfrm>
                <a:off x="9697974" y="3850395"/>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76" name="TextBox 75"/>
              <p:cNvSpPr txBox="1"/>
              <p:nvPr/>
            </p:nvSpPr>
            <p:spPr>
              <a:xfrm>
                <a:off x="9706953" y="4487713"/>
                <a:ext cx="1618891" cy="369332"/>
              </a:xfrm>
              <a:prstGeom prst="rect">
                <a:avLst/>
              </a:prstGeom>
              <a:noFill/>
            </p:spPr>
            <p:txBody>
              <a:bodyPr wrap="square" rtlCol="0">
                <a:spAutoFit/>
              </a:bodyPr>
              <a:lstStyle/>
              <a:p>
                <a:pPr algn="ctr"/>
                <a:r>
                  <a:rPr lang="en-US" b="1" dirty="0" smtClean="0">
                    <a:solidFill>
                      <a:schemeClr val="bg1"/>
                    </a:solidFill>
                  </a:rPr>
                  <a:t>1/5 on FB </a:t>
                </a:r>
                <a:endParaRPr lang="en-US" b="1" dirty="0" smtClean="0">
                  <a:solidFill>
                    <a:schemeClr val="bg1"/>
                  </a:solidFill>
                  <a:latin typeface="+mn-lt"/>
                </a:endParaRPr>
              </a:p>
            </p:txBody>
          </p:sp>
        </p:grpSp>
        <p:sp>
          <p:nvSpPr>
            <p:cNvPr id="74" name="TextBox 73"/>
            <p:cNvSpPr txBox="1"/>
            <p:nvPr/>
          </p:nvSpPr>
          <p:spPr>
            <a:xfrm>
              <a:off x="1823472" y="4992469"/>
              <a:ext cx="1586845" cy="646331"/>
            </a:xfrm>
            <a:prstGeom prst="rect">
              <a:avLst/>
            </a:prstGeom>
            <a:noFill/>
          </p:spPr>
          <p:txBody>
            <a:bodyPr wrap="none" rtlCol="0">
              <a:spAutoFit/>
            </a:bodyPr>
            <a:lstStyle/>
            <a:p>
              <a:pPr algn="ctr"/>
              <a:r>
                <a:rPr lang="en-US" b="1" dirty="0" smtClean="0">
                  <a:solidFill>
                    <a:schemeClr val="bg1"/>
                  </a:solidFill>
                  <a:latin typeface="+mn-lt"/>
                </a:rPr>
                <a:t>Of Total Web</a:t>
              </a:r>
            </a:p>
            <a:p>
              <a:pPr algn="ctr"/>
              <a:r>
                <a:rPr lang="en-US" b="1" dirty="0" smtClean="0">
                  <a:solidFill>
                    <a:schemeClr val="bg1"/>
                  </a:solidFill>
                  <a:latin typeface="+mn-lt"/>
                </a:rPr>
                <a:t>Page Views</a:t>
              </a:r>
            </a:p>
          </p:txBody>
        </p:sp>
      </p:grpSp>
      <p:grpSp>
        <p:nvGrpSpPr>
          <p:cNvPr id="14" name="Group 13"/>
          <p:cNvGrpSpPr/>
          <p:nvPr/>
        </p:nvGrpSpPr>
        <p:grpSpPr>
          <a:xfrm>
            <a:off x="3782973" y="1716795"/>
            <a:ext cx="1644543" cy="950205"/>
            <a:chOff x="4549679" y="1564395"/>
            <a:chExt cx="1644543" cy="950205"/>
          </a:xfrm>
        </p:grpSpPr>
        <p:sp>
          <p:nvSpPr>
            <p:cNvPr id="15" name="Rectangle 14"/>
            <p:cNvSpPr/>
            <p:nvPr/>
          </p:nvSpPr>
          <p:spPr bwMode="auto">
            <a:xfrm>
              <a:off x="4566351" y="1564395"/>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16" name="Right Arrow 15"/>
            <p:cNvSpPr/>
            <p:nvPr/>
          </p:nvSpPr>
          <p:spPr bwMode="auto">
            <a:xfrm rot="16200000">
              <a:off x="5181600" y="1981200"/>
              <a:ext cx="457200" cy="304800"/>
            </a:xfrm>
            <a:prstGeom prst="rightArrow">
              <a:avLst/>
            </a:prstGeom>
            <a:solidFill>
              <a:schemeClr val="bg1"/>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17" name="TextBox 16"/>
            <p:cNvSpPr txBox="1"/>
            <p:nvPr/>
          </p:nvSpPr>
          <p:spPr>
            <a:xfrm>
              <a:off x="4691385" y="2018731"/>
              <a:ext cx="543740" cy="369332"/>
            </a:xfrm>
            <a:prstGeom prst="rect">
              <a:avLst/>
            </a:prstGeom>
            <a:noFill/>
          </p:spPr>
          <p:txBody>
            <a:bodyPr wrap="none" rtlCol="0">
              <a:spAutoFit/>
            </a:bodyPr>
            <a:lstStyle/>
            <a:p>
              <a:pPr algn="ctr"/>
              <a:r>
                <a:rPr lang="en-US" b="1" dirty="0" smtClean="0">
                  <a:solidFill>
                    <a:schemeClr val="bg1"/>
                  </a:solidFill>
                </a:rPr>
                <a:t>.9</a:t>
              </a:r>
              <a:r>
                <a:rPr lang="en-US" b="1" dirty="0" smtClean="0">
                  <a:solidFill>
                    <a:schemeClr val="bg1"/>
                  </a:solidFill>
                  <a:latin typeface="+mn-lt"/>
                </a:rPr>
                <a:t>B</a:t>
              </a:r>
            </a:p>
          </p:txBody>
        </p:sp>
        <p:sp>
          <p:nvSpPr>
            <p:cNvPr id="18" name="TextBox 17"/>
            <p:cNvSpPr txBox="1"/>
            <p:nvPr/>
          </p:nvSpPr>
          <p:spPr>
            <a:xfrm>
              <a:off x="4549679" y="1564395"/>
              <a:ext cx="1620958" cy="369332"/>
            </a:xfrm>
            <a:prstGeom prst="rect">
              <a:avLst/>
            </a:prstGeom>
            <a:noFill/>
          </p:spPr>
          <p:txBody>
            <a:bodyPr wrap="none" rtlCol="0">
              <a:spAutoFit/>
            </a:bodyPr>
            <a:lstStyle/>
            <a:p>
              <a:pPr algn="ctr"/>
              <a:r>
                <a:rPr lang="en-US" b="1" dirty="0" smtClean="0">
                  <a:solidFill>
                    <a:schemeClr val="bg1"/>
                  </a:solidFill>
                  <a:latin typeface="+mn-lt"/>
                </a:rPr>
                <a:t>Mobile Users</a:t>
              </a:r>
            </a:p>
          </p:txBody>
        </p:sp>
        <p:sp>
          <p:nvSpPr>
            <p:cNvPr id="19" name="TextBox 18"/>
            <p:cNvSpPr txBox="1"/>
            <p:nvPr/>
          </p:nvSpPr>
          <p:spPr>
            <a:xfrm>
              <a:off x="5486400" y="2018731"/>
              <a:ext cx="646331" cy="369332"/>
            </a:xfrm>
            <a:prstGeom prst="rect">
              <a:avLst/>
            </a:prstGeom>
            <a:noFill/>
          </p:spPr>
          <p:txBody>
            <a:bodyPr wrap="none" rtlCol="0">
              <a:spAutoFit/>
            </a:bodyPr>
            <a:lstStyle/>
            <a:p>
              <a:pPr algn="ctr"/>
              <a:r>
                <a:rPr lang="en-US" b="1" dirty="0" smtClean="0">
                  <a:solidFill>
                    <a:schemeClr val="bg1"/>
                  </a:solidFill>
                  <a:latin typeface="+mn-lt"/>
                </a:rPr>
                <a:t>45%</a:t>
              </a:r>
            </a:p>
          </p:txBody>
        </p:sp>
      </p:grpSp>
      <p:grpSp>
        <p:nvGrpSpPr>
          <p:cNvPr id="54" name="Group 53"/>
          <p:cNvGrpSpPr/>
          <p:nvPr/>
        </p:nvGrpSpPr>
        <p:grpSpPr>
          <a:xfrm>
            <a:off x="6280257" y="2872341"/>
            <a:ext cx="1627871" cy="950205"/>
            <a:chOff x="8703472" y="2621213"/>
            <a:chExt cx="1627871" cy="950205"/>
          </a:xfrm>
        </p:grpSpPr>
        <p:sp>
          <p:nvSpPr>
            <p:cNvPr id="39" name="Rectangle 38"/>
            <p:cNvSpPr/>
            <p:nvPr/>
          </p:nvSpPr>
          <p:spPr bwMode="auto">
            <a:xfrm>
              <a:off x="8703472" y="2621213"/>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41" name="TextBox 40"/>
            <p:cNvSpPr txBox="1"/>
            <p:nvPr/>
          </p:nvSpPr>
          <p:spPr>
            <a:xfrm>
              <a:off x="8712451" y="2971800"/>
              <a:ext cx="1618891" cy="369332"/>
            </a:xfrm>
            <a:prstGeom prst="rect">
              <a:avLst/>
            </a:prstGeom>
            <a:noFill/>
          </p:spPr>
          <p:txBody>
            <a:bodyPr wrap="square" rtlCol="0">
              <a:spAutoFit/>
            </a:bodyPr>
            <a:lstStyle/>
            <a:p>
              <a:pPr algn="ctr"/>
              <a:r>
                <a:rPr lang="en-US" b="1" dirty="0" smtClean="0">
                  <a:solidFill>
                    <a:schemeClr val="bg1"/>
                  </a:solidFill>
                </a:rPr>
                <a:t>5/second</a:t>
              </a:r>
              <a:endParaRPr lang="en-US" b="1" dirty="0" smtClean="0">
                <a:solidFill>
                  <a:schemeClr val="bg1"/>
                </a:solidFill>
                <a:latin typeface="+mn-lt"/>
              </a:endParaRPr>
            </a:p>
          </p:txBody>
        </p:sp>
        <p:sp>
          <p:nvSpPr>
            <p:cNvPr id="42" name="TextBox 41"/>
            <p:cNvSpPr txBox="1"/>
            <p:nvPr/>
          </p:nvSpPr>
          <p:spPr>
            <a:xfrm>
              <a:off x="8712452" y="2621213"/>
              <a:ext cx="1569660" cy="369332"/>
            </a:xfrm>
            <a:prstGeom prst="rect">
              <a:avLst/>
            </a:prstGeom>
            <a:noFill/>
          </p:spPr>
          <p:txBody>
            <a:bodyPr wrap="none" rtlCol="0">
              <a:spAutoFit/>
            </a:bodyPr>
            <a:lstStyle/>
            <a:p>
              <a:pPr algn="ctr"/>
              <a:r>
                <a:rPr lang="en-US" b="1" dirty="0" smtClean="0">
                  <a:solidFill>
                    <a:schemeClr val="bg1"/>
                  </a:solidFill>
                  <a:latin typeface="+mn-lt"/>
                </a:rPr>
                <a:t>New Profiles</a:t>
              </a:r>
            </a:p>
          </p:txBody>
        </p:sp>
      </p:grpSp>
      <p:grpSp>
        <p:nvGrpSpPr>
          <p:cNvPr id="53" name="Group 52"/>
          <p:cNvGrpSpPr/>
          <p:nvPr/>
        </p:nvGrpSpPr>
        <p:grpSpPr>
          <a:xfrm>
            <a:off x="6273344" y="5221995"/>
            <a:ext cx="1627871" cy="950205"/>
            <a:chOff x="9545574" y="1124801"/>
            <a:chExt cx="1627871" cy="950205"/>
          </a:xfrm>
        </p:grpSpPr>
        <p:sp>
          <p:nvSpPr>
            <p:cNvPr id="45" name="Rectangle 44"/>
            <p:cNvSpPr/>
            <p:nvPr/>
          </p:nvSpPr>
          <p:spPr bwMode="auto">
            <a:xfrm>
              <a:off x="9545574" y="1124801"/>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46" name="TextBox 45"/>
            <p:cNvSpPr txBox="1"/>
            <p:nvPr/>
          </p:nvSpPr>
          <p:spPr>
            <a:xfrm>
              <a:off x="9554553" y="1475388"/>
              <a:ext cx="1618891" cy="369332"/>
            </a:xfrm>
            <a:prstGeom prst="rect">
              <a:avLst/>
            </a:prstGeom>
            <a:noFill/>
          </p:spPr>
          <p:txBody>
            <a:bodyPr wrap="square" rtlCol="0">
              <a:spAutoFit/>
            </a:bodyPr>
            <a:lstStyle/>
            <a:p>
              <a:pPr algn="ctr"/>
              <a:r>
                <a:rPr lang="en-US" b="1" dirty="0" smtClean="0">
                  <a:solidFill>
                    <a:schemeClr val="bg1"/>
                  </a:solidFill>
                </a:rPr>
                <a:t>30% of users</a:t>
              </a:r>
              <a:endParaRPr lang="en-US" b="1" dirty="0" smtClean="0">
                <a:solidFill>
                  <a:schemeClr val="bg1"/>
                </a:solidFill>
                <a:latin typeface="+mn-lt"/>
              </a:endParaRPr>
            </a:p>
          </p:txBody>
        </p:sp>
        <p:sp>
          <p:nvSpPr>
            <p:cNvPr id="47" name="TextBox 46"/>
            <p:cNvSpPr txBox="1"/>
            <p:nvPr/>
          </p:nvSpPr>
          <p:spPr>
            <a:xfrm>
              <a:off x="9702031" y="1124801"/>
              <a:ext cx="1274709" cy="369332"/>
            </a:xfrm>
            <a:prstGeom prst="rect">
              <a:avLst/>
            </a:prstGeom>
            <a:noFill/>
          </p:spPr>
          <p:txBody>
            <a:bodyPr wrap="none" rtlCol="0">
              <a:spAutoFit/>
            </a:bodyPr>
            <a:lstStyle/>
            <a:p>
              <a:pPr algn="ctr"/>
              <a:r>
                <a:rPr lang="en-US" b="1" dirty="0" smtClean="0">
                  <a:solidFill>
                    <a:schemeClr val="bg1"/>
                  </a:solidFill>
                  <a:latin typeface="+mn-lt"/>
                </a:rPr>
                <a:t>Age 24-34</a:t>
              </a:r>
            </a:p>
          </p:txBody>
        </p:sp>
      </p:grpSp>
      <p:grpSp>
        <p:nvGrpSpPr>
          <p:cNvPr id="77" name="Group 76"/>
          <p:cNvGrpSpPr/>
          <p:nvPr/>
        </p:nvGrpSpPr>
        <p:grpSpPr>
          <a:xfrm>
            <a:off x="6280257" y="4053595"/>
            <a:ext cx="1627871" cy="950205"/>
            <a:chOff x="9545574" y="1124801"/>
            <a:chExt cx="1627871" cy="950205"/>
          </a:xfrm>
        </p:grpSpPr>
        <p:sp>
          <p:nvSpPr>
            <p:cNvPr id="78" name="Rectangle 77"/>
            <p:cNvSpPr/>
            <p:nvPr/>
          </p:nvSpPr>
          <p:spPr bwMode="auto">
            <a:xfrm>
              <a:off x="9545574" y="1124801"/>
              <a:ext cx="1627871" cy="950205"/>
            </a:xfrm>
            <a:prstGeom prst="rect">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79" name="TextBox 78"/>
            <p:cNvSpPr txBox="1"/>
            <p:nvPr/>
          </p:nvSpPr>
          <p:spPr>
            <a:xfrm>
              <a:off x="9554553" y="1625475"/>
              <a:ext cx="1618891" cy="369332"/>
            </a:xfrm>
            <a:prstGeom prst="rect">
              <a:avLst/>
            </a:prstGeom>
            <a:noFill/>
          </p:spPr>
          <p:txBody>
            <a:bodyPr wrap="square" rtlCol="0">
              <a:spAutoFit/>
            </a:bodyPr>
            <a:lstStyle/>
            <a:p>
              <a:pPr algn="ctr"/>
              <a:r>
                <a:rPr lang="en-US" b="1" dirty="0" smtClean="0">
                  <a:solidFill>
                    <a:schemeClr val="bg1"/>
                  </a:solidFill>
                </a:rPr>
                <a:t>20 minutes</a:t>
              </a:r>
              <a:endParaRPr lang="en-US" b="1" dirty="0" smtClean="0">
                <a:solidFill>
                  <a:schemeClr val="bg1"/>
                </a:solidFill>
                <a:latin typeface="+mn-lt"/>
              </a:endParaRPr>
            </a:p>
          </p:txBody>
        </p:sp>
        <p:sp>
          <p:nvSpPr>
            <p:cNvPr id="80" name="TextBox 79"/>
            <p:cNvSpPr txBox="1"/>
            <p:nvPr/>
          </p:nvSpPr>
          <p:spPr>
            <a:xfrm>
              <a:off x="9734061" y="1124801"/>
              <a:ext cx="1210651" cy="646331"/>
            </a:xfrm>
            <a:prstGeom prst="rect">
              <a:avLst/>
            </a:prstGeom>
            <a:noFill/>
          </p:spPr>
          <p:txBody>
            <a:bodyPr wrap="none" rtlCol="0">
              <a:spAutoFit/>
            </a:bodyPr>
            <a:lstStyle/>
            <a:p>
              <a:pPr algn="ctr"/>
              <a:r>
                <a:rPr lang="en-US" b="1" dirty="0" err="1" smtClean="0">
                  <a:solidFill>
                    <a:schemeClr val="bg1"/>
                  </a:solidFill>
                  <a:latin typeface="+mn-lt"/>
                </a:rPr>
                <a:t>Avg</a:t>
              </a:r>
              <a:r>
                <a:rPr lang="en-US" b="1" dirty="0" smtClean="0">
                  <a:solidFill>
                    <a:schemeClr val="bg1"/>
                  </a:solidFill>
                  <a:latin typeface="+mn-lt"/>
                </a:rPr>
                <a:t> Time</a:t>
              </a:r>
            </a:p>
            <a:p>
              <a:pPr algn="ctr"/>
              <a:r>
                <a:rPr lang="en-US" b="1" dirty="0" smtClean="0">
                  <a:solidFill>
                    <a:schemeClr val="bg1"/>
                  </a:solidFill>
                </a:rPr>
                <a:t>Per Visit</a:t>
              </a:r>
              <a:endParaRPr lang="en-US" b="1" dirty="0" smtClean="0">
                <a:solidFill>
                  <a:schemeClr val="bg1"/>
                </a:solidFill>
                <a:latin typeface="+mn-lt"/>
              </a:endParaRPr>
            </a:p>
          </p:txBody>
        </p:sp>
      </p:grpSp>
    </p:spTree>
    <p:extLst>
      <p:ext uri="{BB962C8B-B14F-4D97-AF65-F5344CB8AC3E}">
        <p14:creationId xmlns:p14="http://schemas.microsoft.com/office/powerpoint/2010/main" val="2481376619"/>
      </p:ext>
    </p:extLst>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pic>
        <p:nvPicPr>
          <p:cNvPr id="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665" y="3733800"/>
            <a:ext cx="4060749" cy="23797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descr="fb northamerica Facebook over 700m users and coun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901843"/>
            <a:ext cx="182880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8030" y="5740042"/>
            <a:ext cx="384868" cy="353235"/>
          </a:xfrm>
          <a:prstGeom prst="rect">
            <a:avLst/>
          </a:prstGeom>
        </p:spPr>
      </p:pic>
      <p:sp>
        <p:nvSpPr>
          <p:cNvPr id="2" name="Text Placeholder 1"/>
          <p:cNvSpPr>
            <a:spLocks noGrp="1"/>
          </p:cNvSpPr>
          <p:nvPr>
            <p:ph type="body" sz="quarter" idx="10"/>
          </p:nvPr>
        </p:nvSpPr>
        <p:spPr/>
        <p:txBody>
          <a:bodyPr/>
          <a:lstStyle/>
          <a:p>
            <a:r>
              <a:rPr lang="en-US" dirty="0" smtClean="0"/>
              <a:t>Facebook in the World</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27</a:t>
            </a:fld>
            <a:endParaRPr lang="en-US" dirty="0"/>
          </a:p>
        </p:txBody>
      </p:sp>
      <p:sp>
        <p:nvSpPr>
          <p:cNvPr id="7" name="Rectangle 6"/>
          <p:cNvSpPr/>
          <p:nvPr/>
        </p:nvSpPr>
        <p:spPr>
          <a:xfrm>
            <a:off x="2590800" y="6159040"/>
            <a:ext cx="3840480" cy="430887"/>
          </a:xfrm>
          <a:prstGeom prst="rect">
            <a:avLst/>
          </a:prstGeom>
        </p:spPr>
        <p:txBody>
          <a:bodyPr wrap="square">
            <a:spAutoFit/>
          </a:bodyPr>
          <a:lstStyle/>
          <a:p>
            <a:pPr algn="ctr"/>
            <a:r>
              <a:rPr lang="en-US" sz="1100" dirty="0" smtClean="0"/>
              <a:t>facebookstories.com/stories/1574/</a:t>
            </a:r>
          </a:p>
          <a:p>
            <a:pPr algn="ctr"/>
            <a:r>
              <a:rPr lang="en-US" sz="1100" dirty="0" smtClean="0"/>
              <a:t>#</a:t>
            </a:r>
            <a:r>
              <a:rPr lang="en-US" sz="1100" dirty="0"/>
              <a:t>color=language-official&amp;story=1&amp;country=SA</a:t>
            </a:r>
          </a:p>
        </p:txBody>
      </p:sp>
      <p:pic>
        <p:nvPicPr>
          <p:cNvPr id="22533" name="Picture 5" descr="http://www.epiphanysearch.co.uk/blog/wp-content/uploads/2010/12/Facebook-Map-1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0665" y="1591359"/>
            <a:ext cx="4060749" cy="2011220"/>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http://www.theusrus.de/Blog-files/Facebook.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6481" y="1865449"/>
            <a:ext cx="2012719"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995885"/>
      </p:ext>
    </p:extLst>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sp>
        <p:nvSpPr>
          <p:cNvPr id="2" name="Text Placeholder 1"/>
          <p:cNvSpPr>
            <a:spLocks noGrp="1"/>
          </p:cNvSpPr>
          <p:nvPr>
            <p:ph type="body" sz="quarter" idx="10"/>
          </p:nvPr>
        </p:nvSpPr>
        <p:spPr/>
        <p:txBody>
          <a:bodyPr/>
          <a:lstStyle/>
          <a:p>
            <a:r>
              <a:rPr lang="en-US" dirty="0" smtClean="0"/>
              <a:t>Your World of Facebook</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28</a:t>
            </a:fld>
            <a:endParaRPr lang="en-US" dirty="0"/>
          </a:p>
        </p:txBody>
      </p:sp>
      <p:pic>
        <p:nvPicPr>
          <p:cNvPr id="19" name="Picture 2" descr="C:\Users\dking\AppData\Local\Temp\SNAGHTML23dbf3ad.PN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 y="1581781"/>
            <a:ext cx="3840480" cy="20486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 name="Picture 19">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755" y="3123218"/>
            <a:ext cx="460436" cy="422592"/>
          </a:xfrm>
          <a:prstGeom prst="rect">
            <a:avLst/>
          </a:prstGeom>
        </p:spPr>
      </p:pic>
      <p:pic>
        <p:nvPicPr>
          <p:cNvPr id="21"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2520" y="1581781"/>
            <a:ext cx="3840480" cy="20486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720" y="4145280"/>
            <a:ext cx="3840480" cy="21031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426720" y="3714393"/>
            <a:ext cx="3840480" cy="261610"/>
          </a:xfrm>
          <a:prstGeom prst="rect">
            <a:avLst/>
          </a:prstGeom>
        </p:spPr>
        <p:txBody>
          <a:bodyPr wrap="square">
            <a:spAutoFit/>
          </a:bodyPr>
          <a:lstStyle/>
          <a:p>
            <a:pPr algn="ctr"/>
            <a:r>
              <a:rPr lang="en-US" sz="1100" dirty="0"/>
              <a:t>a</a:t>
            </a:r>
            <a:r>
              <a:rPr lang="en-US" sz="1100" dirty="0" smtClean="0"/>
              <a:t>pp.thefacesoffacebook.com</a:t>
            </a:r>
            <a:endParaRPr lang="en-US" sz="1100" dirty="0"/>
          </a:p>
        </p:txBody>
      </p:sp>
      <p:sp>
        <p:nvSpPr>
          <p:cNvPr id="16" name="TextBox 15"/>
          <p:cNvSpPr txBox="1"/>
          <p:nvPr/>
        </p:nvSpPr>
        <p:spPr>
          <a:xfrm>
            <a:off x="5257052" y="3657109"/>
            <a:ext cx="3171416" cy="461665"/>
          </a:xfrm>
          <a:prstGeom prst="rect">
            <a:avLst/>
          </a:prstGeom>
          <a:noFill/>
        </p:spPr>
        <p:txBody>
          <a:bodyPr wrap="square" rtlCol="0">
            <a:spAutoFit/>
          </a:bodyPr>
          <a:lstStyle/>
          <a:p>
            <a:pPr algn="ctr"/>
            <a:r>
              <a:rPr lang="en-US" sz="1200" dirty="0" smtClean="0"/>
              <a:t>apps.facebook.com/</a:t>
            </a:r>
            <a:r>
              <a:rPr lang="en-US" sz="1200" dirty="0" err="1" smtClean="0"/>
              <a:t>challenger_meurs</a:t>
            </a:r>
            <a:r>
              <a:rPr lang="en-US" sz="1200" dirty="0" smtClean="0"/>
              <a:t>/</a:t>
            </a:r>
          </a:p>
          <a:p>
            <a:pPr algn="ctr"/>
            <a:r>
              <a:rPr lang="en-US" sz="1200" dirty="0" smtClean="0"/>
              <a:t>?</a:t>
            </a:r>
            <a:r>
              <a:rPr lang="en-US" sz="1200" dirty="0"/>
              <a:t>fb_source=appcenter&amp;fb_appcenter=1</a:t>
            </a:r>
            <a:endParaRPr lang="en-US" sz="1200" dirty="0" smtClean="0"/>
          </a:p>
        </p:txBody>
      </p:sp>
      <p:sp>
        <p:nvSpPr>
          <p:cNvPr id="27" name="TextBox 26"/>
          <p:cNvSpPr txBox="1"/>
          <p:nvPr/>
        </p:nvSpPr>
        <p:spPr>
          <a:xfrm>
            <a:off x="5658782" y="6274712"/>
            <a:ext cx="2367956" cy="276999"/>
          </a:xfrm>
          <a:prstGeom prst="rect">
            <a:avLst/>
          </a:prstGeom>
          <a:noFill/>
        </p:spPr>
        <p:txBody>
          <a:bodyPr wrap="none" rtlCol="0">
            <a:spAutoFit/>
          </a:bodyPr>
          <a:lstStyle/>
          <a:p>
            <a:r>
              <a:rPr lang="en-US" sz="1200" dirty="0" smtClean="0"/>
              <a:t>apps.facebook.com/</a:t>
            </a:r>
            <a:r>
              <a:rPr lang="en-US" sz="1200" dirty="0" err="1" smtClean="0"/>
              <a:t>touchgraph</a:t>
            </a:r>
            <a:r>
              <a:rPr lang="en-US" sz="1200" dirty="0"/>
              <a:t>/</a:t>
            </a:r>
          </a:p>
        </p:txBody>
      </p:sp>
      <p:grpSp>
        <p:nvGrpSpPr>
          <p:cNvPr id="17" name="Group 16"/>
          <p:cNvGrpSpPr/>
          <p:nvPr/>
        </p:nvGrpSpPr>
        <p:grpSpPr>
          <a:xfrm>
            <a:off x="4922520" y="4165752"/>
            <a:ext cx="3840480" cy="2082648"/>
            <a:chOff x="4769065" y="4165752"/>
            <a:chExt cx="3840480" cy="2082648"/>
          </a:xfrm>
        </p:grpSpPr>
        <p:pic>
          <p:nvPicPr>
            <p:cNvPr id="29"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69065" y="4165752"/>
              <a:ext cx="3840480" cy="2082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29"/>
            <p:cNvSpPr/>
            <p:nvPr/>
          </p:nvSpPr>
          <p:spPr bwMode="auto">
            <a:xfrm>
              <a:off x="4769141" y="5237630"/>
              <a:ext cx="625458" cy="88822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grpSp>
      <p:pic>
        <p:nvPicPr>
          <p:cNvPr id="32" name="Picture 31">
            <a:hlinkClick r:id="rId8"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2659" y="5787971"/>
            <a:ext cx="427181" cy="392070"/>
          </a:xfrm>
          <a:prstGeom prst="rect">
            <a:avLst/>
          </a:prstGeom>
        </p:spPr>
      </p:pic>
      <p:sp>
        <p:nvSpPr>
          <p:cNvPr id="33" name="Rectangle 32"/>
          <p:cNvSpPr/>
          <p:nvPr/>
        </p:nvSpPr>
        <p:spPr>
          <a:xfrm>
            <a:off x="426720" y="6298537"/>
            <a:ext cx="3840480" cy="261610"/>
          </a:xfrm>
          <a:prstGeom prst="rect">
            <a:avLst/>
          </a:prstGeom>
        </p:spPr>
        <p:txBody>
          <a:bodyPr wrap="square">
            <a:spAutoFit/>
          </a:bodyPr>
          <a:lstStyle/>
          <a:p>
            <a:pPr algn="ctr"/>
            <a:r>
              <a:rPr lang="en-US" sz="1100" dirty="0" smtClean="0"/>
              <a:t>Geographical.cz/</a:t>
            </a:r>
            <a:r>
              <a:rPr lang="en-US" sz="1100" dirty="0" err="1" smtClean="0"/>
              <a:t>socialMap</a:t>
            </a:r>
            <a:r>
              <a:rPr lang="en-US" sz="1100" dirty="0" smtClean="0"/>
              <a:t>/</a:t>
            </a:r>
            <a:endParaRPr lang="en-US" sz="1100" dirty="0"/>
          </a:p>
        </p:txBody>
      </p:sp>
    </p:spTree>
    <p:extLst>
      <p:ext uri="{BB962C8B-B14F-4D97-AF65-F5344CB8AC3E}">
        <p14:creationId xmlns:p14="http://schemas.microsoft.com/office/powerpoint/2010/main" val="168291968"/>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Egocentric Network – Facebook Example</a:t>
            </a:r>
          </a:p>
          <a:p>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29</a:t>
            </a:fld>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47800"/>
            <a:ext cx="9143999"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0" y="4343400"/>
            <a:ext cx="2209800" cy="2133600"/>
          </a:xfrm>
          <a:prstGeom prst="rect">
            <a:avLst/>
          </a:prstGeom>
          <a:solidFill>
            <a:schemeClr val="bg1">
              <a:alpha val="78000"/>
            </a:schemeClr>
          </a:solidFill>
          <a:ln w="12700" cap="sq" algn="ctr">
            <a:noFill/>
            <a:miter lim="800000"/>
            <a:headEnd/>
            <a:tailEnd/>
          </a:ln>
          <a:effectLst/>
        </p:spPr>
        <p:txBody>
          <a:bodyPr wrap="none" rtlCol="0" anchor="ctr"/>
          <a:lstStyle/>
          <a:p>
            <a:pPr algn="ctr"/>
            <a:endParaRPr lang="en-US" b="1" dirty="0" smtClean="0">
              <a:solidFill>
                <a:schemeClr val="bg1"/>
              </a:solidFill>
              <a:latin typeface="+mn-lt"/>
            </a:endParaRPr>
          </a:p>
        </p:txBody>
      </p:sp>
    </p:spTree>
    <p:extLst>
      <p:ext uri="{BB962C8B-B14F-4D97-AF65-F5344CB8AC3E}">
        <p14:creationId xmlns:p14="http://schemas.microsoft.com/office/powerpoint/2010/main" val="1703457280"/>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a:xfrm>
            <a:off x="457200" y="762000"/>
            <a:ext cx="8382000" cy="609600"/>
          </a:xfrm>
        </p:spPr>
        <p:txBody>
          <a:bodyPr/>
          <a:lstStyle/>
          <a:p>
            <a:r>
              <a:rPr lang="en-US" dirty="0" smtClean="0"/>
              <a:t>Analyzing Social Networks – The World of Metrics</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3</a:t>
            </a:fld>
            <a:endParaRPr lang="en-US" dirty="0"/>
          </a:p>
        </p:txBody>
      </p:sp>
      <p:sp>
        <p:nvSpPr>
          <p:cNvPr id="12" name="Content Placeholder 2"/>
          <p:cNvSpPr>
            <a:spLocks noGrp="1"/>
          </p:cNvSpPr>
          <p:nvPr>
            <p:ph idx="1"/>
          </p:nvPr>
        </p:nvSpPr>
        <p:spPr>
          <a:xfrm>
            <a:off x="4572000" y="1683016"/>
            <a:ext cx="3886199" cy="3306763"/>
          </a:xfrm>
        </p:spPr>
        <p:txBody>
          <a:bodyPr/>
          <a:lstStyle/>
          <a:p>
            <a:pPr marL="0" indent="0">
              <a:buNone/>
            </a:pPr>
            <a:r>
              <a:rPr lang="en-US" sz="1600" dirty="0"/>
              <a:t>Social scientists, physicists, computer scientists, and mathematicians have collaborated to create theories and </a:t>
            </a:r>
            <a:r>
              <a:rPr lang="en-US" sz="2000" b="1" i="1" dirty="0">
                <a:solidFill>
                  <a:srgbClr val="FF0000"/>
                </a:solidFill>
              </a:rPr>
              <a:t>algorithms</a:t>
            </a:r>
            <a:r>
              <a:rPr lang="en-US" sz="1600" dirty="0">
                <a:solidFill>
                  <a:srgbClr val="FF0000"/>
                </a:solidFill>
              </a:rPr>
              <a:t> </a:t>
            </a:r>
            <a:r>
              <a:rPr lang="en-US" sz="2000" b="1" i="1" dirty="0">
                <a:solidFill>
                  <a:srgbClr val="FF0000"/>
                </a:solidFill>
              </a:rPr>
              <a:t>for calculating novel measurements of social networks and the people and things that populate them.</a:t>
            </a:r>
            <a:r>
              <a:rPr lang="en-US" sz="1600" dirty="0">
                <a:solidFill>
                  <a:srgbClr val="FF0000"/>
                </a:solidFill>
              </a:rPr>
              <a:t> </a:t>
            </a:r>
            <a:r>
              <a:rPr lang="en-US" sz="1600" dirty="0"/>
              <a:t>These quantitative network metrics allow analysts to systematically dissect the social world, </a:t>
            </a:r>
            <a:r>
              <a:rPr lang="en-US" sz="2000" b="1" i="1" dirty="0">
                <a:solidFill>
                  <a:srgbClr val="FF0000"/>
                </a:solidFill>
              </a:rPr>
              <a:t>creating a basis on which to compare networks, track changes in a network over time, and determine the relative position of individuals and clusters within a network</a:t>
            </a:r>
            <a:r>
              <a:rPr lang="en-US" sz="1600" dirty="0" smtClean="0">
                <a:solidFill>
                  <a:srgbClr val="FF0000"/>
                </a:solidFill>
              </a:rPr>
              <a:t>.</a:t>
            </a:r>
            <a:endParaRPr lang="en-US" sz="1600" dirty="0">
              <a:solidFill>
                <a:srgbClr val="FF0000"/>
              </a:solidFill>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676400"/>
            <a:ext cx="4038600" cy="4114325"/>
          </a:xfrm>
          <a:prstGeom prst="rect">
            <a:avLst/>
          </a:prstGeom>
        </p:spPr>
      </p:pic>
    </p:spTree>
    <p:extLst>
      <p:ext uri="{BB962C8B-B14F-4D97-AF65-F5344CB8AC3E}">
        <p14:creationId xmlns:p14="http://schemas.microsoft.com/office/powerpoint/2010/main" val="1623583891"/>
      </p:ext>
    </p:extLst>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a:xfrm>
            <a:off x="457200" y="762000"/>
            <a:ext cx="8458200" cy="609600"/>
          </a:xfrm>
        </p:spPr>
        <p:txBody>
          <a:bodyPr/>
          <a:lstStyle/>
          <a:p>
            <a:r>
              <a:rPr lang="en-US" dirty="0"/>
              <a:t>Egocentric Network </a:t>
            </a:r>
            <a:r>
              <a:rPr lang="en-US" dirty="0" smtClean="0"/>
              <a:t>– Facebook Example</a:t>
            </a:r>
            <a:endParaRPr lang="en-US" dirty="0"/>
          </a:p>
          <a:p>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30</a:t>
            </a:fld>
            <a:endParaRPr lang="en-US" dirty="0"/>
          </a:p>
        </p:txBody>
      </p:sp>
      <p:grpSp>
        <p:nvGrpSpPr>
          <p:cNvPr id="7" name="Group 6"/>
          <p:cNvGrpSpPr/>
          <p:nvPr/>
        </p:nvGrpSpPr>
        <p:grpSpPr>
          <a:xfrm>
            <a:off x="243840" y="1600200"/>
            <a:ext cx="4251960" cy="2148840"/>
            <a:chOff x="243840" y="1600200"/>
            <a:chExt cx="4251960" cy="2148840"/>
          </a:xfrm>
        </p:grpSpPr>
        <p:pic>
          <p:nvPicPr>
            <p:cNvPr id="27653" name="Picture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 y="1600200"/>
              <a:ext cx="4251960" cy="2148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243840" y="2819400"/>
              <a:ext cx="670560" cy="838200"/>
            </a:xfrm>
            <a:prstGeom prst="rect">
              <a:avLst/>
            </a:prstGeom>
            <a:solidFill>
              <a:schemeClr val="bg1"/>
            </a:solidFill>
            <a:ln w="12700" cap="sq" algn="ctr">
              <a:noFill/>
              <a:miter lim="800000"/>
              <a:headEnd/>
              <a:tailEnd/>
            </a:ln>
            <a:effectLst/>
          </p:spPr>
          <p:txBody>
            <a:bodyPr wrap="none" rtlCol="0" anchor="ctr"/>
            <a:lstStyle/>
            <a:p>
              <a:pPr algn="ctr"/>
              <a:endParaRPr lang="en-US" b="1" dirty="0" smtClean="0">
                <a:solidFill>
                  <a:schemeClr val="bg1"/>
                </a:solidFill>
                <a:latin typeface="+mn-lt"/>
              </a:endParaRPr>
            </a:p>
          </p:txBody>
        </p:sp>
      </p:grpSp>
      <p:grpSp>
        <p:nvGrpSpPr>
          <p:cNvPr id="8" name="Group 7"/>
          <p:cNvGrpSpPr/>
          <p:nvPr/>
        </p:nvGrpSpPr>
        <p:grpSpPr>
          <a:xfrm>
            <a:off x="4663440" y="1600200"/>
            <a:ext cx="4251960" cy="2148840"/>
            <a:chOff x="4663440" y="1600200"/>
            <a:chExt cx="4251960" cy="2148840"/>
          </a:xfrm>
        </p:grpSpPr>
        <p:pic>
          <p:nvPicPr>
            <p:cNvPr id="27652"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3440" y="1600200"/>
              <a:ext cx="4251960" cy="2148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4663440" y="2819400"/>
              <a:ext cx="670560" cy="838200"/>
            </a:xfrm>
            <a:prstGeom prst="rect">
              <a:avLst/>
            </a:prstGeom>
            <a:solidFill>
              <a:schemeClr val="bg1"/>
            </a:solidFill>
            <a:ln w="12700" cap="sq" algn="ctr">
              <a:noFill/>
              <a:miter lim="800000"/>
              <a:headEnd/>
              <a:tailEnd/>
            </a:ln>
            <a:effectLst/>
          </p:spPr>
          <p:txBody>
            <a:bodyPr wrap="none" rtlCol="0" anchor="ctr"/>
            <a:lstStyle/>
            <a:p>
              <a:pPr algn="ctr"/>
              <a:endParaRPr lang="en-US" b="1" dirty="0" smtClean="0">
                <a:solidFill>
                  <a:schemeClr val="bg1"/>
                </a:solidFill>
                <a:latin typeface="+mn-lt"/>
              </a:endParaRPr>
            </a:p>
          </p:txBody>
        </p:sp>
      </p:grpSp>
      <p:grpSp>
        <p:nvGrpSpPr>
          <p:cNvPr id="10" name="Group 9"/>
          <p:cNvGrpSpPr/>
          <p:nvPr/>
        </p:nvGrpSpPr>
        <p:grpSpPr>
          <a:xfrm>
            <a:off x="243840" y="4020062"/>
            <a:ext cx="4251960" cy="2148840"/>
            <a:chOff x="243840" y="4020062"/>
            <a:chExt cx="4251960" cy="2148840"/>
          </a:xfrm>
        </p:grpSpPr>
        <p:pic>
          <p:nvPicPr>
            <p:cNvPr id="27651" name="Picture 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 y="4020062"/>
              <a:ext cx="4251960" cy="2148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auto">
            <a:xfrm>
              <a:off x="272415" y="5181600"/>
              <a:ext cx="641985" cy="914400"/>
            </a:xfrm>
            <a:prstGeom prst="rect">
              <a:avLst/>
            </a:prstGeom>
            <a:solidFill>
              <a:schemeClr val="bg1"/>
            </a:solidFill>
            <a:ln w="12700" cap="sq" algn="ctr">
              <a:noFill/>
              <a:miter lim="800000"/>
              <a:headEnd/>
              <a:tailEnd/>
            </a:ln>
            <a:effectLst/>
          </p:spPr>
          <p:txBody>
            <a:bodyPr wrap="none" rtlCol="0" anchor="ctr"/>
            <a:lstStyle/>
            <a:p>
              <a:pPr algn="ctr"/>
              <a:endParaRPr lang="en-US" b="1" dirty="0" smtClean="0">
                <a:solidFill>
                  <a:schemeClr val="bg1"/>
                </a:solidFill>
                <a:latin typeface="+mn-lt"/>
              </a:endParaRPr>
            </a:p>
          </p:txBody>
        </p:sp>
      </p:grpSp>
      <p:grpSp>
        <p:nvGrpSpPr>
          <p:cNvPr id="9" name="Group 8"/>
          <p:cNvGrpSpPr/>
          <p:nvPr/>
        </p:nvGrpSpPr>
        <p:grpSpPr>
          <a:xfrm>
            <a:off x="4663440" y="4038600"/>
            <a:ext cx="4251960" cy="2148840"/>
            <a:chOff x="4663440" y="4038600"/>
            <a:chExt cx="4251960" cy="2148840"/>
          </a:xfrm>
        </p:grpSpPr>
        <p:pic>
          <p:nvPicPr>
            <p:cNvPr id="27650"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3440" y="4038600"/>
              <a:ext cx="4251960" cy="2148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4663440" y="5113020"/>
              <a:ext cx="670560" cy="982980"/>
            </a:xfrm>
            <a:prstGeom prst="rect">
              <a:avLst/>
            </a:prstGeom>
            <a:solidFill>
              <a:schemeClr val="bg1"/>
            </a:solidFill>
            <a:ln w="12700" cap="sq" algn="ctr">
              <a:noFill/>
              <a:miter lim="800000"/>
              <a:headEnd/>
              <a:tailEnd/>
            </a:ln>
            <a:effectLst/>
          </p:spPr>
          <p:txBody>
            <a:bodyPr wrap="none" rtlCol="0" anchor="ctr"/>
            <a:lstStyle/>
            <a:p>
              <a:pPr algn="ctr"/>
              <a:endParaRPr lang="en-US" b="1" dirty="0" smtClean="0">
                <a:solidFill>
                  <a:schemeClr val="bg1"/>
                </a:solidFill>
                <a:latin typeface="+mn-lt"/>
              </a:endParaRPr>
            </a:p>
          </p:txBody>
        </p:sp>
      </p:grpSp>
      <p:cxnSp>
        <p:nvCxnSpPr>
          <p:cNvPr id="14" name="Straight Arrow Connector 13"/>
          <p:cNvCxnSpPr>
            <a:stCxn id="27653" idx="3"/>
            <a:endCxn id="27652" idx="1"/>
          </p:cNvCxnSpPr>
          <p:nvPr/>
        </p:nvCxnSpPr>
        <p:spPr bwMode="auto">
          <a:xfrm>
            <a:off x="4495800" y="2674620"/>
            <a:ext cx="167640" cy="0"/>
          </a:xfrm>
          <a:prstGeom prst="straightConnector1">
            <a:avLst/>
          </a:prstGeom>
          <a:solidFill>
            <a:schemeClr val="accent2"/>
          </a:solidFill>
          <a:ln w="19050" cap="sq" cmpd="sng" algn="ctr">
            <a:solidFill>
              <a:schemeClr val="tx2"/>
            </a:solidFill>
            <a:prstDash val="solid"/>
            <a:round/>
            <a:headEnd type="none" w="med" len="med"/>
            <a:tailEnd type="triangle" w="med" len="med"/>
          </a:ln>
          <a:effectLst/>
        </p:spPr>
      </p:cxnSp>
      <p:cxnSp>
        <p:nvCxnSpPr>
          <p:cNvPr id="16" name="Elbow Connector 15"/>
          <p:cNvCxnSpPr>
            <a:stCxn id="27652" idx="2"/>
            <a:endCxn id="27651" idx="0"/>
          </p:cNvCxnSpPr>
          <p:nvPr/>
        </p:nvCxnSpPr>
        <p:spPr bwMode="auto">
          <a:xfrm rot="5400000">
            <a:off x="4444109" y="1674751"/>
            <a:ext cx="271022" cy="4419600"/>
          </a:xfrm>
          <a:prstGeom prst="bentConnector3">
            <a:avLst/>
          </a:prstGeom>
          <a:solidFill>
            <a:schemeClr val="accent2"/>
          </a:solidFill>
          <a:ln w="19050" cap="sq" cmpd="sng" algn="ctr">
            <a:solidFill>
              <a:schemeClr val="tx2"/>
            </a:solidFill>
            <a:prstDash val="solid"/>
            <a:round/>
            <a:headEnd type="none" w="med" len="med"/>
            <a:tailEnd type="triangle" w="med" len="med"/>
          </a:ln>
          <a:effectLst/>
        </p:spPr>
      </p:cxnSp>
      <p:cxnSp>
        <p:nvCxnSpPr>
          <p:cNvPr id="22" name="Straight Arrow Connector 21"/>
          <p:cNvCxnSpPr/>
          <p:nvPr/>
        </p:nvCxnSpPr>
        <p:spPr bwMode="auto">
          <a:xfrm>
            <a:off x="4495800" y="4953000"/>
            <a:ext cx="167640" cy="0"/>
          </a:xfrm>
          <a:prstGeom prst="straightConnector1">
            <a:avLst/>
          </a:prstGeom>
          <a:solidFill>
            <a:schemeClr val="accent2"/>
          </a:solidFill>
          <a:ln w="19050" cap="sq" cmpd="sng" algn="ctr">
            <a:solidFill>
              <a:schemeClr val="tx2"/>
            </a:solidFill>
            <a:prstDash val="solid"/>
            <a:round/>
            <a:headEnd type="none" w="med" len="med"/>
            <a:tailEnd type="triangle" w="med" len="med"/>
          </a:ln>
          <a:effectLst/>
        </p:spPr>
      </p:cxnSp>
    </p:spTree>
    <p:extLst>
      <p:ext uri="{BB962C8B-B14F-4D97-AF65-F5344CB8AC3E}">
        <p14:creationId xmlns:p14="http://schemas.microsoft.com/office/powerpoint/2010/main" val="779070058"/>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92" y="2328507"/>
            <a:ext cx="4310013" cy="320909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5"/>
          <p:cNvSpPr>
            <a:spLocks noGrp="1"/>
          </p:cNvSpPr>
          <p:nvPr>
            <p:ph type="body" sz="quarter" idx="10"/>
          </p:nvPr>
        </p:nvSpPr>
        <p:spPr>
          <a:xfrm>
            <a:off x="457200" y="762000"/>
            <a:ext cx="8534400" cy="609600"/>
          </a:xfrm>
        </p:spPr>
        <p:txBody>
          <a:bodyPr/>
          <a:lstStyle/>
          <a:p>
            <a:r>
              <a:rPr lang="en-US" dirty="0"/>
              <a:t>Egocentric Network – Facebook Example</a:t>
            </a:r>
          </a:p>
          <a:p>
            <a:endParaRPr lang="en-US" dirty="0"/>
          </a:p>
        </p:txBody>
      </p:sp>
      <p:sp>
        <p:nvSpPr>
          <p:cNvPr id="2" name="Title 1"/>
          <p:cNvSpPr>
            <a:spLocks noGrp="1"/>
          </p:cNvSpPr>
          <p:nvPr>
            <p:ph type="title"/>
          </p:nvPr>
        </p:nvSpPr>
        <p:spPr/>
        <p:txBody>
          <a:bodyPr/>
          <a:lstStyle/>
          <a:p>
            <a:r>
              <a:rPr lang="en-US" dirty="0"/>
              <a:t>Social Network </a:t>
            </a:r>
            <a:r>
              <a:rPr lang="en-US" dirty="0" smtClean="0"/>
              <a:t>Analysis</a:t>
            </a:r>
            <a:endParaRPr lang="en-US" dirty="0"/>
          </a:p>
        </p:txBody>
      </p:sp>
      <p:sp>
        <p:nvSpPr>
          <p:cNvPr id="4" name="Slide Number Placeholder 3"/>
          <p:cNvSpPr>
            <a:spLocks noGrp="1"/>
          </p:cNvSpPr>
          <p:nvPr>
            <p:ph type="sldNum" sz="quarter" idx="4"/>
          </p:nvPr>
        </p:nvSpPr>
        <p:spPr/>
        <p:txBody>
          <a:bodyPr/>
          <a:lstStyle/>
          <a:p>
            <a:pPr>
              <a:defRPr/>
            </a:pPr>
            <a:fld id="{A86557AE-D911-0F4C-AC53-EAE0FE81A38E}" type="slidenum">
              <a:rPr lang="en-US" smtClean="0"/>
              <a:pPr>
                <a:defRPr/>
              </a:pPr>
              <a:t>31</a:t>
            </a:fld>
            <a:endParaRPr lang="en-US"/>
          </a:p>
        </p:txBody>
      </p:sp>
      <p:sp>
        <p:nvSpPr>
          <p:cNvPr id="5" name="TextBox 4"/>
          <p:cNvSpPr txBox="1"/>
          <p:nvPr/>
        </p:nvSpPr>
        <p:spPr>
          <a:xfrm>
            <a:off x="1344671" y="1569045"/>
            <a:ext cx="2101857" cy="461665"/>
          </a:xfrm>
          <a:prstGeom prst="rect">
            <a:avLst/>
          </a:prstGeom>
          <a:noFill/>
        </p:spPr>
        <p:txBody>
          <a:bodyPr wrap="none" rtlCol="0">
            <a:spAutoFit/>
          </a:bodyPr>
          <a:lstStyle/>
          <a:p>
            <a:pPr algn="ctr"/>
            <a:r>
              <a:rPr lang="en-US" sz="2400" b="1" dirty="0" err="1" smtClean="0"/>
              <a:t>Netvizz</a:t>
            </a:r>
            <a:r>
              <a:rPr lang="en-US" sz="2400" b="1" dirty="0" smtClean="0"/>
              <a:t> v0.93</a:t>
            </a:r>
          </a:p>
        </p:txBody>
      </p:sp>
      <p:pic>
        <p:nvPicPr>
          <p:cNvPr id="11479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210" y="2223453"/>
            <a:ext cx="3606990" cy="341534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bwMode="auto">
          <a:xfrm>
            <a:off x="4701438" y="3673095"/>
            <a:ext cx="381000" cy="516062"/>
          </a:xfrm>
          <a:prstGeom prst="right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7" name="TextBox 16"/>
          <p:cNvSpPr txBox="1"/>
          <p:nvPr/>
        </p:nvSpPr>
        <p:spPr>
          <a:xfrm>
            <a:off x="5102069" y="1569045"/>
            <a:ext cx="3687228" cy="461665"/>
          </a:xfrm>
          <a:prstGeom prst="rect">
            <a:avLst/>
          </a:prstGeom>
          <a:noFill/>
        </p:spPr>
        <p:txBody>
          <a:bodyPr wrap="none" rtlCol="0">
            <a:spAutoFit/>
          </a:bodyPr>
          <a:lstStyle/>
          <a:p>
            <a:pPr algn="ctr"/>
            <a:r>
              <a:rPr lang="en-US" sz="2400" b="1" dirty="0" smtClean="0"/>
              <a:t>.</a:t>
            </a:r>
            <a:r>
              <a:rPr lang="en-US" sz="2400" b="1" dirty="0" err="1" smtClean="0"/>
              <a:t>gdf</a:t>
            </a:r>
            <a:r>
              <a:rPr lang="en-US" sz="2400" b="1" dirty="0" smtClean="0"/>
              <a:t> (GUESS) file format</a:t>
            </a:r>
          </a:p>
        </p:txBody>
      </p:sp>
      <p:sp>
        <p:nvSpPr>
          <p:cNvPr id="3" name="TextBox 2"/>
          <p:cNvSpPr txBox="1"/>
          <p:nvPr/>
        </p:nvSpPr>
        <p:spPr>
          <a:xfrm>
            <a:off x="2040324" y="5981700"/>
            <a:ext cx="5703229" cy="369332"/>
          </a:xfrm>
          <a:prstGeom prst="rect">
            <a:avLst/>
          </a:prstGeom>
          <a:noFill/>
        </p:spPr>
        <p:txBody>
          <a:bodyPr wrap="none" rtlCol="0">
            <a:spAutoFit/>
          </a:bodyPr>
          <a:lstStyle/>
          <a:p>
            <a:pPr algn="ctr"/>
            <a:r>
              <a:rPr lang="en-US" i="1" dirty="0" smtClean="0">
                <a:solidFill>
                  <a:schemeClr val="bg1">
                    <a:lumMod val="50000"/>
                  </a:schemeClr>
                </a:solidFill>
                <a:latin typeface="+mn-lt"/>
              </a:rPr>
              <a:t>One simple way to generate SNA data from Facebook</a:t>
            </a:r>
          </a:p>
        </p:txBody>
      </p:sp>
    </p:spTree>
    <p:extLst>
      <p:ext uri="{BB962C8B-B14F-4D97-AF65-F5344CB8AC3E}">
        <p14:creationId xmlns:p14="http://schemas.microsoft.com/office/powerpoint/2010/main" val="2347965530"/>
      </p:ext>
    </p:extLst>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7" name="Text Placeholder 6"/>
          <p:cNvSpPr>
            <a:spLocks noGrp="1"/>
          </p:cNvSpPr>
          <p:nvPr>
            <p:ph type="body" sz="quarter" idx="10"/>
          </p:nvPr>
        </p:nvSpPr>
        <p:spPr>
          <a:xfrm>
            <a:off x="457199" y="762000"/>
            <a:ext cx="8686801" cy="609600"/>
          </a:xfrm>
        </p:spPr>
        <p:txBody>
          <a:bodyPr/>
          <a:lstStyle/>
          <a:p>
            <a:r>
              <a:rPr lang="en-US" dirty="0"/>
              <a:t>Egocentric Network – Facebook Example</a:t>
            </a:r>
          </a:p>
          <a:p>
            <a:endParaRPr lang="en-US" dirty="0"/>
          </a:p>
        </p:txBody>
      </p:sp>
      <p:sp>
        <p:nvSpPr>
          <p:cNvPr id="5" name="Title 4"/>
          <p:cNvSpPr>
            <a:spLocks noGrp="1"/>
          </p:cNvSpPr>
          <p:nvPr>
            <p:ph type="title"/>
          </p:nvPr>
        </p:nvSpPr>
        <p:spPr/>
        <p:txBody>
          <a:bodyPr/>
          <a:lstStyle/>
          <a:p>
            <a:r>
              <a:rPr lang="en-US" dirty="0" smtClean="0"/>
              <a:t>Social Network</a:t>
            </a:r>
            <a:endParaRPr lang="en-US" dirty="0"/>
          </a:p>
        </p:txBody>
      </p:sp>
      <p:sp>
        <p:nvSpPr>
          <p:cNvPr id="4" name="Slide Number Placeholder 3"/>
          <p:cNvSpPr>
            <a:spLocks noGrp="1"/>
          </p:cNvSpPr>
          <p:nvPr>
            <p:ph type="sldNum" sz="quarter" idx="4"/>
          </p:nvPr>
        </p:nvSpPr>
        <p:spPr/>
        <p:txBody>
          <a:bodyPr/>
          <a:lstStyle/>
          <a:p>
            <a:fld id="{47BF6CFA-B0F0-43F9-AC94-0122DD65F98C}" type="slidenum">
              <a:rPr lang="en-US" smtClean="0"/>
              <a:t>32</a:t>
            </a:fld>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3" y="1981200"/>
            <a:ext cx="5553075" cy="38195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575026" y="1535668"/>
            <a:ext cx="5993949" cy="369332"/>
          </a:xfrm>
          <a:prstGeom prst="rect">
            <a:avLst/>
          </a:prstGeom>
          <a:noFill/>
        </p:spPr>
        <p:txBody>
          <a:bodyPr wrap="none" rtlCol="0">
            <a:spAutoFit/>
          </a:bodyPr>
          <a:lstStyle/>
          <a:p>
            <a:pPr algn="ctr"/>
            <a:r>
              <a:rPr lang="en-US" dirty="0" smtClean="0"/>
              <a:t>Cleansed-Augmented Guess .GDF File used for analysis</a:t>
            </a:r>
          </a:p>
        </p:txBody>
      </p:sp>
      <p:sp>
        <p:nvSpPr>
          <p:cNvPr id="2" name="TextBox 1"/>
          <p:cNvSpPr txBox="1"/>
          <p:nvPr/>
        </p:nvSpPr>
        <p:spPr>
          <a:xfrm>
            <a:off x="2152107" y="6019800"/>
            <a:ext cx="4839786" cy="369332"/>
          </a:xfrm>
          <a:prstGeom prst="rect">
            <a:avLst/>
          </a:prstGeom>
          <a:noFill/>
        </p:spPr>
        <p:txBody>
          <a:bodyPr wrap="none" rtlCol="0">
            <a:spAutoFit/>
          </a:bodyPr>
          <a:lstStyle/>
          <a:p>
            <a:pPr algn="ctr"/>
            <a:r>
              <a:rPr lang="en-US" i="1" dirty="0" smtClean="0">
                <a:solidFill>
                  <a:schemeClr val="bg1">
                    <a:lumMod val="50000"/>
                  </a:schemeClr>
                </a:solidFill>
              </a:rPr>
              <a:t>guess.wikispot.org/The_GUESS</a:t>
            </a:r>
            <a:r>
              <a:rPr lang="en-US" i="1" dirty="0">
                <a:solidFill>
                  <a:schemeClr val="bg1">
                    <a:lumMod val="50000"/>
                  </a:schemeClr>
                </a:solidFill>
              </a:rPr>
              <a:t>_.</a:t>
            </a:r>
            <a:r>
              <a:rPr lang="en-US" i="1" dirty="0" smtClean="0">
                <a:solidFill>
                  <a:schemeClr val="bg1">
                    <a:lumMod val="50000"/>
                  </a:schemeClr>
                </a:solidFill>
              </a:rPr>
              <a:t>gdf_format </a:t>
            </a:r>
          </a:p>
        </p:txBody>
      </p:sp>
    </p:spTree>
    <p:extLst>
      <p:ext uri="{BB962C8B-B14F-4D97-AF65-F5344CB8AC3E}">
        <p14:creationId xmlns:p14="http://schemas.microsoft.com/office/powerpoint/2010/main" val="3867897171"/>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93" name="Text Placeholder 92"/>
          <p:cNvSpPr>
            <a:spLocks noGrp="1"/>
          </p:cNvSpPr>
          <p:nvPr>
            <p:ph type="body" sz="quarter" idx="10"/>
          </p:nvPr>
        </p:nvSpPr>
        <p:spPr/>
        <p:txBody>
          <a:bodyPr/>
          <a:lstStyle/>
          <a:p>
            <a:r>
              <a:rPr lang="en-US" dirty="0" smtClean="0"/>
              <a:t>Egocentric Networks – by Degree</a:t>
            </a:r>
            <a:endParaRPr lang="en-US" dirty="0"/>
          </a:p>
        </p:txBody>
      </p:sp>
      <p:sp>
        <p:nvSpPr>
          <p:cNvPr id="91" name="Title 90"/>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fld id="{47BF6CFA-B0F0-43F9-AC94-0122DD65F98C}" type="slidenum">
              <a:rPr lang="en-US" smtClean="0"/>
              <a:t>33</a:t>
            </a:fld>
            <a:endParaRPr lang="en-US" dirty="0"/>
          </a:p>
        </p:txBody>
      </p:sp>
      <p:grpSp>
        <p:nvGrpSpPr>
          <p:cNvPr id="73" name="Group 72"/>
          <p:cNvGrpSpPr/>
          <p:nvPr/>
        </p:nvGrpSpPr>
        <p:grpSpPr>
          <a:xfrm>
            <a:off x="838200" y="1828799"/>
            <a:ext cx="1828800" cy="2103120"/>
            <a:chOff x="723900" y="1866900"/>
            <a:chExt cx="2159045" cy="2476500"/>
          </a:xfrm>
        </p:grpSpPr>
        <p:sp>
          <p:nvSpPr>
            <p:cNvPr id="7" name="Oval 6"/>
            <p:cNvSpPr/>
            <p:nvPr/>
          </p:nvSpPr>
          <p:spPr bwMode="auto">
            <a:xfrm>
              <a:off x="1689122" y="1866900"/>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8" name="Oval 7"/>
            <p:cNvSpPr/>
            <p:nvPr/>
          </p:nvSpPr>
          <p:spPr bwMode="auto">
            <a:xfrm>
              <a:off x="2654345" y="2247900"/>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9" name="Oval 8"/>
            <p:cNvSpPr/>
            <p:nvPr/>
          </p:nvSpPr>
          <p:spPr bwMode="auto">
            <a:xfrm>
              <a:off x="2654345" y="3709274"/>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10" name="Oval 9"/>
            <p:cNvSpPr/>
            <p:nvPr/>
          </p:nvSpPr>
          <p:spPr bwMode="auto">
            <a:xfrm>
              <a:off x="1668936" y="4114800"/>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11" name="Oval 10"/>
            <p:cNvSpPr/>
            <p:nvPr/>
          </p:nvSpPr>
          <p:spPr bwMode="auto">
            <a:xfrm>
              <a:off x="723900" y="3675796"/>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12" name="Oval 11"/>
            <p:cNvSpPr/>
            <p:nvPr/>
          </p:nvSpPr>
          <p:spPr bwMode="auto">
            <a:xfrm>
              <a:off x="723900" y="2247900"/>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cxnSp>
          <p:nvCxnSpPr>
            <p:cNvPr id="46" name="Straight Connector 45"/>
            <p:cNvCxnSpPr>
              <a:stCxn id="12" idx="5"/>
              <a:endCxn id="9" idx="1"/>
            </p:cNvCxnSpPr>
            <p:nvPr/>
          </p:nvCxnSpPr>
          <p:spPr bwMode="auto">
            <a:xfrm>
              <a:off x="919022" y="2443022"/>
              <a:ext cx="1768801" cy="1299730"/>
            </a:xfrm>
            <a:prstGeom prst="line">
              <a:avLst/>
            </a:prstGeom>
            <a:solidFill>
              <a:schemeClr val="accent2"/>
            </a:solidFill>
            <a:ln w="19050" cap="sq" cmpd="sng" algn="ctr">
              <a:solidFill>
                <a:schemeClr val="tx2"/>
              </a:solidFill>
              <a:prstDash val="solid"/>
              <a:round/>
              <a:headEnd type="none" w="med" len="med"/>
              <a:tailEnd type="none" w="med" len="med"/>
            </a:ln>
            <a:effectLst/>
          </p:spPr>
        </p:cxnSp>
        <p:cxnSp>
          <p:nvCxnSpPr>
            <p:cNvPr id="50" name="Straight Connector 49"/>
            <p:cNvCxnSpPr>
              <a:stCxn id="11" idx="7"/>
              <a:endCxn id="8" idx="3"/>
            </p:cNvCxnSpPr>
            <p:nvPr/>
          </p:nvCxnSpPr>
          <p:spPr bwMode="auto">
            <a:xfrm flipV="1">
              <a:off x="919022" y="2443022"/>
              <a:ext cx="1768801" cy="1266252"/>
            </a:xfrm>
            <a:prstGeom prst="line">
              <a:avLst/>
            </a:prstGeom>
            <a:solidFill>
              <a:schemeClr val="accent2"/>
            </a:solidFill>
            <a:ln w="19050" cap="sq" cmpd="sng" algn="ctr">
              <a:solidFill>
                <a:schemeClr val="tx2"/>
              </a:solidFill>
              <a:prstDash val="solid"/>
              <a:round/>
              <a:headEnd type="none" w="med" len="med"/>
              <a:tailEnd type="none" w="med" len="med"/>
            </a:ln>
            <a:effectLst/>
          </p:spPr>
        </p:cxnSp>
        <p:cxnSp>
          <p:nvCxnSpPr>
            <p:cNvPr id="57" name="Straight Connector 56"/>
            <p:cNvCxnSpPr>
              <a:stCxn id="10" idx="0"/>
              <a:endCxn id="7" idx="4"/>
            </p:cNvCxnSpPr>
            <p:nvPr/>
          </p:nvCxnSpPr>
          <p:spPr bwMode="auto">
            <a:xfrm flipV="1">
              <a:off x="1783236" y="2095500"/>
              <a:ext cx="20186" cy="2019300"/>
            </a:xfrm>
            <a:prstGeom prst="line">
              <a:avLst/>
            </a:prstGeom>
            <a:solidFill>
              <a:schemeClr val="accent2"/>
            </a:solidFill>
            <a:ln w="19050" cap="sq" cmpd="sng" algn="ctr">
              <a:solidFill>
                <a:schemeClr val="tx2"/>
              </a:solidFill>
              <a:prstDash val="solid"/>
              <a:round/>
              <a:headEnd type="none" w="med" len="med"/>
              <a:tailEnd type="none" w="med" len="med"/>
            </a:ln>
            <a:effectLst/>
          </p:spPr>
        </p:cxnSp>
        <p:sp>
          <p:nvSpPr>
            <p:cNvPr id="5" name="Oval 4"/>
            <p:cNvSpPr/>
            <p:nvPr/>
          </p:nvSpPr>
          <p:spPr bwMode="auto">
            <a:xfrm>
              <a:off x="1676400" y="2971800"/>
              <a:ext cx="228600" cy="228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grpSp>
      <p:grpSp>
        <p:nvGrpSpPr>
          <p:cNvPr id="88" name="Group 87"/>
          <p:cNvGrpSpPr/>
          <p:nvPr/>
        </p:nvGrpSpPr>
        <p:grpSpPr>
          <a:xfrm>
            <a:off x="6096000" y="1828799"/>
            <a:ext cx="1828800" cy="2103120"/>
            <a:chOff x="5689555" y="1828800"/>
            <a:chExt cx="2159045" cy="2476500"/>
          </a:xfrm>
        </p:grpSpPr>
        <p:sp>
          <p:nvSpPr>
            <p:cNvPr id="61" name="Oval 60"/>
            <p:cNvSpPr/>
            <p:nvPr/>
          </p:nvSpPr>
          <p:spPr bwMode="auto">
            <a:xfrm>
              <a:off x="6654777" y="1828800"/>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62" name="Oval 61"/>
            <p:cNvSpPr/>
            <p:nvPr/>
          </p:nvSpPr>
          <p:spPr bwMode="auto">
            <a:xfrm>
              <a:off x="7620000" y="2209800"/>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63" name="Oval 62"/>
            <p:cNvSpPr/>
            <p:nvPr/>
          </p:nvSpPr>
          <p:spPr bwMode="auto">
            <a:xfrm>
              <a:off x="7620000" y="3671174"/>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64" name="Oval 63"/>
            <p:cNvSpPr/>
            <p:nvPr/>
          </p:nvSpPr>
          <p:spPr bwMode="auto">
            <a:xfrm>
              <a:off x="6634591" y="4076700"/>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65" name="Oval 64"/>
            <p:cNvSpPr/>
            <p:nvPr/>
          </p:nvSpPr>
          <p:spPr bwMode="auto">
            <a:xfrm>
              <a:off x="5689555" y="3637696"/>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66" name="Oval 65"/>
            <p:cNvSpPr/>
            <p:nvPr/>
          </p:nvSpPr>
          <p:spPr bwMode="auto">
            <a:xfrm>
              <a:off x="5689555" y="2209800"/>
              <a:ext cx="228600" cy="2286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cxnSp>
          <p:nvCxnSpPr>
            <p:cNvPr id="67" name="Straight Connector 66"/>
            <p:cNvCxnSpPr>
              <a:stCxn id="66" idx="5"/>
              <a:endCxn id="63" idx="1"/>
            </p:cNvCxnSpPr>
            <p:nvPr/>
          </p:nvCxnSpPr>
          <p:spPr bwMode="auto">
            <a:xfrm>
              <a:off x="5884677" y="2404922"/>
              <a:ext cx="1768801" cy="1299730"/>
            </a:xfrm>
            <a:prstGeom prst="line">
              <a:avLst/>
            </a:prstGeom>
            <a:solidFill>
              <a:schemeClr val="accent2"/>
            </a:solidFill>
            <a:ln w="19050" cap="sq" cmpd="sng" algn="ctr">
              <a:solidFill>
                <a:schemeClr val="tx2"/>
              </a:solidFill>
              <a:prstDash val="solid"/>
              <a:round/>
              <a:headEnd type="none" w="med" len="med"/>
              <a:tailEnd type="none" w="med" len="med"/>
            </a:ln>
            <a:effectLst/>
          </p:spPr>
        </p:cxnSp>
        <p:cxnSp>
          <p:nvCxnSpPr>
            <p:cNvPr id="68" name="Straight Connector 67"/>
            <p:cNvCxnSpPr>
              <a:stCxn id="65" idx="7"/>
              <a:endCxn id="62" idx="3"/>
            </p:cNvCxnSpPr>
            <p:nvPr/>
          </p:nvCxnSpPr>
          <p:spPr bwMode="auto">
            <a:xfrm flipV="1">
              <a:off x="5884677" y="2404922"/>
              <a:ext cx="1768801" cy="1266252"/>
            </a:xfrm>
            <a:prstGeom prst="line">
              <a:avLst/>
            </a:prstGeom>
            <a:solidFill>
              <a:schemeClr val="accent2"/>
            </a:solidFill>
            <a:ln w="19050" cap="sq" cmpd="sng" algn="ctr">
              <a:solidFill>
                <a:schemeClr val="tx2"/>
              </a:solidFill>
              <a:prstDash val="solid"/>
              <a:round/>
              <a:headEnd type="none" w="med" len="med"/>
              <a:tailEnd type="none" w="med" len="med"/>
            </a:ln>
            <a:effectLst/>
          </p:spPr>
        </p:cxnSp>
        <p:cxnSp>
          <p:nvCxnSpPr>
            <p:cNvPr id="69" name="Straight Connector 68"/>
            <p:cNvCxnSpPr>
              <a:stCxn id="64" idx="0"/>
              <a:endCxn id="61" idx="4"/>
            </p:cNvCxnSpPr>
            <p:nvPr/>
          </p:nvCxnSpPr>
          <p:spPr bwMode="auto">
            <a:xfrm flipV="1">
              <a:off x="6748891" y="2057400"/>
              <a:ext cx="20186" cy="2019300"/>
            </a:xfrm>
            <a:prstGeom prst="line">
              <a:avLst/>
            </a:prstGeom>
            <a:solidFill>
              <a:schemeClr val="accent2"/>
            </a:solidFill>
            <a:ln w="19050" cap="sq" cmpd="sng" algn="ctr">
              <a:solidFill>
                <a:schemeClr val="tx2"/>
              </a:solidFill>
              <a:prstDash val="solid"/>
              <a:round/>
              <a:headEnd type="none" w="med" len="med"/>
              <a:tailEnd type="none" w="med" len="med"/>
            </a:ln>
            <a:effectLst/>
          </p:spPr>
        </p:cxnSp>
        <p:sp>
          <p:nvSpPr>
            <p:cNvPr id="70" name="Oval 69"/>
            <p:cNvSpPr/>
            <p:nvPr/>
          </p:nvSpPr>
          <p:spPr bwMode="auto">
            <a:xfrm>
              <a:off x="6642055" y="2933700"/>
              <a:ext cx="228600" cy="2286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cxnSp>
          <p:nvCxnSpPr>
            <p:cNvPr id="71" name="Straight Connector 70"/>
            <p:cNvCxnSpPr>
              <a:stCxn id="61" idx="2"/>
              <a:endCxn id="66" idx="7"/>
            </p:cNvCxnSpPr>
            <p:nvPr/>
          </p:nvCxnSpPr>
          <p:spPr bwMode="auto">
            <a:xfrm flipH="1">
              <a:off x="5884677" y="1943100"/>
              <a:ext cx="770100" cy="300178"/>
            </a:xfrm>
            <a:prstGeom prst="line">
              <a:avLst/>
            </a:prstGeom>
            <a:solidFill>
              <a:schemeClr val="accent2"/>
            </a:solidFill>
            <a:ln w="19050" cap="sq" cmpd="sng" algn="ctr">
              <a:solidFill>
                <a:schemeClr val="tx2"/>
              </a:solidFill>
              <a:prstDash val="solid"/>
              <a:round/>
              <a:headEnd type="none" w="med" len="med"/>
              <a:tailEnd type="none" w="med" len="med"/>
            </a:ln>
            <a:effectLst/>
          </p:spPr>
        </p:cxnSp>
      </p:grpSp>
      <p:pic>
        <p:nvPicPr>
          <p:cNvPr id="87" name="Picture 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7805" y="3533426"/>
            <a:ext cx="3188391" cy="2981511"/>
          </a:xfrm>
          <a:prstGeom prst="rect">
            <a:avLst/>
          </a:prstGeom>
        </p:spPr>
      </p:pic>
      <p:sp>
        <p:nvSpPr>
          <p:cNvPr id="89" name="TextBox 88"/>
          <p:cNvSpPr txBox="1"/>
          <p:nvPr/>
        </p:nvSpPr>
        <p:spPr>
          <a:xfrm>
            <a:off x="279954" y="2591776"/>
            <a:ext cx="753732" cy="584775"/>
          </a:xfrm>
          <a:prstGeom prst="rect">
            <a:avLst/>
          </a:prstGeom>
          <a:noFill/>
        </p:spPr>
        <p:txBody>
          <a:bodyPr wrap="none" rtlCol="0">
            <a:spAutoFit/>
          </a:bodyPr>
          <a:lstStyle/>
          <a:p>
            <a:pPr algn="ctr"/>
            <a:r>
              <a:rPr lang="en-US" sz="3200" dirty="0" smtClean="0">
                <a:latin typeface="+mn-lt"/>
              </a:rPr>
              <a:t>1.0</a:t>
            </a:r>
          </a:p>
        </p:txBody>
      </p:sp>
      <p:sp>
        <p:nvSpPr>
          <p:cNvPr id="96" name="TextBox 95"/>
          <p:cNvSpPr txBox="1"/>
          <p:nvPr/>
        </p:nvSpPr>
        <p:spPr>
          <a:xfrm>
            <a:off x="7692643" y="2587971"/>
            <a:ext cx="753732" cy="584775"/>
          </a:xfrm>
          <a:prstGeom prst="rect">
            <a:avLst/>
          </a:prstGeom>
          <a:noFill/>
        </p:spPr>
        <p:txBody>
          <a:bodyPr wrap="none" rtlCol="0">
            <a:spAutoFit/>
          </a:bodyPr>
          <a:lstStyle/>
          <a:p>
            <a:pPr algn="ctr"/>
            <a:r>
              <a:rPr lang="en-US" sz="3200" dirty="0" smtClean="0">
                <a:latin typeface="+mn-lt"/>
              </a:rPr>
              <a:t>1.5</a:t>
            </a:r>
          </a:p>
        </p:txBody>
      </p:sp>
      <p:sp>
        <p:nvSpPr>
          <p:cNvPr id="97" name="TextBox 96"/>
          <p:cNvSpPr txBox="1"/>
          <p:nvPr/>
        </p:nvSpPr>
        <p:spPr>
          <a:xfrm>
            <a:off x="4195134" y="2997851"/>
            <a:ext cx="753732" cy="584775"/>
          </a:xfrm>
          <a:prstGeom prst="rect">
            <a:avLst/>
          </a:prstGeom>
          <a:noFill/>
        </p:spPr>
        <p:txBody>
          <a:bodyPr wrap="none" rtlCol="0">
            <a:spAutoFit/>
          </a:bodyPr>
          <a:lstStyle/>
          <a:p>
            <a:pPr algn="ctr"/>
            <a:r>
              <a:rPr lang="en-US" sz="3200" dirty="0" smtClean="0">
                <a:latin typeface="+mn-lt"/>
              </a:rPr>
              <a:t>2.0</a:t>
            </a:r>
          </a:p>
        </p:txBody>
      </p:sp>
      <p:sp>
        <p:nvSpPr>
          <p:cNvPr id="94" name="Oval 93"/>
          <p:cNvSpPr/>
          <p:nvPr/>
        </p:nvSpPr>
        <p:spPr bwMode="auto">
          <a:xfrm>
            <a:off x="312851" y="4375666"/>
            <a:ext cx="301752" cy="304800"/>
          </a:xfrm>
          <a:prstGeom prst="ellipse">
            <a:avLst/>
          </a:prstGeom>
          <a:solidFill>
            <a:schemeClr val="accent2"/>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102" name="Oval 101"/>
          <p:cNvSpPr/>
          <p:nvPr/>
        </p:nvSpPr>
        <p:spPr bwMode="auto">
          <a:xfrm>
            <a:off x="312851" y="4854426"/>
            <a:ext cx="301752" cy="304800"/>
          </a:xfrm>
          <a:prstGeom prst="ellipse">
            <a:avLst/>
          </a:prstGeom>
          <a:solidFill>
            <a:srgbClr val="FFC000"/>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103" name="Oval 102"/>
          <p:cNvSpPr/>
          <p:nvPr/>
        </p:nvSpPr>
        <p:spPr bwMode="auto">
          <a:xfrm>
            <a:off x="312851" y="5333185"/>
            <a:ext cx="301752" cy="304800"/>
          </a:xfrm>
          <a:prstGeom prst="ellipse">
            <a:avLst/>
          </a:prstGeom>
          <a:solidFill>
            <a:schemeClr val="bg1">
              <a:lumMod val="75000"/>
            </a:schemeClr>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98" name="TextBox 97"/>
          <p:cNvSpPr txBox="1"/>
          <p:nvPr/>
        </p:nvSpPr>
        <p:spPr>
          <a:xfrm>
            <a:off x="704110" y="4343400"/>
            <a:ext cx="595036" cy="369332"/>
          </a:xfrm>
          <a:prstGeom prst="rect">
            <a:avLst/>
          </a:prstGeom>
          <a:noFill/>
        </p:spPr>
        <p:txBody>
          <a:bodyPr wrap="none" rtlCol="0">
            <a:spAutoFit/>
          </a:bodyPr>
          <a:lstStyle/>
          <a:p>
            <a:r>
              <a:rPr lang="en-US" dirty="0" smtClean="0">
                <a:latin typeface="+mn-lt"/>
              </a:rPr>
              <a:t>Ego</a:t>
            </a:r>
          </a:p>
        </p:txBody>
      </p:sp>
      <p:sp>
        <p:nvSpPr>
          <p:cNvPr id="105" name="TextBox 104"/>
          <p:cNvSpPr txBox="1"/>
          <p:nvPr/>
        </p:nvSpPr>
        <p:spPr>
          <a:xfrm>
            <a:off x="704110" y="4822160"/>
            <a:ext cx="1437317" cy="369332"/>
          </a:xfrm>
          <a:prstGeom prst="rect">
            <a:avLst/>
          </a:prstGeom>
          <a:noFill/>
        </p:spPr>
        <p:txBody>
          <a:bodyPr wrap="none" rtlCol="0">
            <a:spAutoFit/>
          </a:bodyPr>
          <a:lstStyle/>
          <a:p>
            <a:r>
              <a:rPr lang="en-US" dirty="0" smtClean="0">
                <a:latin typeface="+mn-lt"/>
              </a:rPr>
              <a:t>(Ego’s) Alter</a:t>
            </a:r>
          </a:p>
        </p:txBody>
      </p:sp>
      <p:sp>
        <p:nvSpPr>
          <p:cNvPr id="106" name="TextBox 105"/>
          <p:cNvSpPr txBox="1"/>
          <p:nvPr/>
        </p:nvSpPr>
        <p:spPr>
          <a:xfrm>
            <a:off x="704110" y="5300919"/>
            <a:ext cx="1356140" cy="369332"/>
          </a:xfrm>
          <a:prstGeom prst="rect">
            <a:avLst/>
          </a:prstGeom>
          <a:noFill/>
        </p:spPr>
        <p:txBody>
          <a:bodyPr wrap="none" rtlCol="0">
            <a:spAutoFit/>
          </a:bodyPr>
          <a:lstStyle/>
          <a:p>
            <a:r>
              <a:rPr lang="en-US" dirty="0" err="1" smtClean="0">
                <a:latin typeface="+mn-lt"/>
              </a:rPr>
              <a:t>Alter’s</a:t>
            </a:r>
            <a:r>
              <a:rPr lang="en-US" dirty="0" smtClean="0">
                <a:latin typeface="+mn-lt"/>
              </a:rPr>
              <a:t> Alter</a:t>
            </a:r>
          </a:p>
        </p:txBody>
      </p:sp>
    </p:spTree>
    <p:extLst>
      <p:ext uri="{BB962C8B-B14F-4D97-AF65-F5344CB8AC3E}">
        <p14:creationId xmlns:p14="http://schemas.microsoft.com/office/powerpoint/2010/main" val="3844307867"/>
      </p:ext>
    </p:extLst>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Egocentric Network – Facebook Example</a:t>
            </a:r>
          </a:p>
          <a:p>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34</a:t>
            </a:fld>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47800"/>
            <a:ext cx="9143999" cy="5105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bwMode="auto">
          <a:xfrm>
            <a:off x="-76200" y="1371600"/>
            <a:ext cx="1447800" cy="381000"/>
          </a:xfrm>
          <a:prstGeom prst="ellipse">
            <a:avLst/>
          </a:prstGeom>
          <a:noFill/>
          <a:ln w="38100" cap="sq" algn="ctr">
            <a:solidFill>
              <a:srgbClr val="FF0000"/>
            </a:solidFill>
            <a:miter lim="800000"/>
            <a:headEnd/>
            <a:tailEnd/>
          </a:ln>
          <a:effectLst/>
        </p:spPr>
        <p:txBody>
          <a:bodyPr wrap="none" rtlCol="0" anchor="ctr"/>
          <a:lstStyle/>
          <a:p>
            <a:pPr algn="ctr"/>
            <a:endParaRPr lang="en-US" b="1" dirty="0" smtClean="0">
              <a:solidFill>
                <a:schemeClr val="bg1"/>
              </a:solidFill>
              <a:latin typeface="+mn-lt"/>
            </a:endParaRPr>
          </a:p>
        </p:txBody>
      </p:sp>
    </p:spTree>
    <p:extLst>
      <p:ext uri="{BB962C8B-B14F-4D97-AF65-F5344CB8AC3E}">
        <p14:creationId xmlns:p14="http://schemas.microsoft.com/office/powerpoint/2010/main" val="2218106431"/>
      </p:ext>
    </p:extLst>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rot="10800000" flipV="1">
            <a:off x="0" y="5619748"/>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sp>
        <p:nvSpPr>
          <p:cNvPr id="5" name="Text Placeholder 4"/>
          <p:cNvSpPr>
            <a:spLocks noGrp="1"/>
          </p:cNvSpPr>
          <p:nvPr>
            <p:ph type="body" sz="quarter" idx="10"/>
          </p:nvPr>
        </p:nvSpPr>
        <p:spPr/>
        <p:txBody>
          <a:bodyPr/>
          <a:lstStyle/>
          <a:p>
            <a:r>
              <a:rPr lang="en-US" dirty="0"/>
              <a:t>Egocentric Network – Facebook Example</a:t>
            </a:r>
          </a:p>
          <a:p>
            <a:endParaRPr lang="en-US" dirty="0"/>
          </a:p>
        </p:txBody>
      </p:sp>
      <p:sp>
        <p:nvSpPr>
          <p:cNvPr id="2" name="Title 1"/>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pPr>
              <a:defRPr/>
            </a:pPr>
            <a:fld id="{A86557AE-D911-0F4C-AC53-EAE0FE81A38E}" type="slidenum">
              <a:rPr lang="en-US" smtClean="0"/>
              <a:pPr>
                <a:defRPr/>
              </a:pPr>
              <a:t>35</a:t>
            </a:fld>
            <a:endParaRPr lang="en-US"/>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828800"/>
            <a:ext cx="3222408" cy="201316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539613"/>
            <a:ext cx="3209736" cy="199650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4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264" y="3165364"/>
            <a:ext cx="3209736" cy="201316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914400" y="3962400"/>
            <a:ext cx="3222408" cy="2013168"/>
            <a:chOff x="4502998" y="3962400"/>
            <a:chExt cx="3222408" cy="2013168"/>
          </a:xfrm>
        </p:grpSpPr>
        <p:sp>
          <p:nvSpPr>
            <p:cNvPr id="14" name="Rectangle 13"/>
            <p:cNvSpPr/>
            <p:nvPr/>
          </p:nvSpPr>
          <p:spPr bwMode="auto">
            <a:xfrm>
              <a:off x="4502998" y="3962400"/>
              <a:ext cx="3222408" cy="2013168"/>
            </a:xfrm>
            <a:prstGeom prst="rect">
              <a:avLst/>
            </a:prstGeom>
            <a:solidFill>
              <a:schemeClr val="bg1"/>
            </a:solidFill>
            <a:ln w="28575" cap="sq" algn="ctr">
              <a:solidFill>
                <a:schemeClr val="tx1"/>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16" name="Rectangle 15"/>
            <p:cNvSpPr/>
            <p:nvPr/>
          </p:nvSpPr>
          <p:spPr bwMode="auto">
            <a:xfrm>
              <a:off x="4502998" y="3962400"/>
              <a:ext cx="727506" cy="2013168"/>
            </a:xfrm>
            <a:prstGeom prst="rect">
              <a:avLst/>
            </a:prstGeom>
            <a:solidFill>
              <a:schemeClr val="bg1">
                <a:lumMod val="65000"/>
              </a:schemeClr>
            </a:solidFill>
            <a:ln w="12700" cap="sq" algn="ctr">
              <a:solidFill>
                <a:schemeClr val="tx2"/>
              </a:solidFill>
              <a:miter lim="800000"/>
              <a:headEnd/>
              <a:tailEnd/>
            </a:ln>
            <a:effectLst/>
          </p:spPr>
          <p:txBody>
            <a:bodyPr wrap="none" rtlCol="0" anchor="ctr"/>
            <a:lstStyle/>
            <a:p>
              <a:pPr algn="ctr"/>
              <a:endParaRPr lang="en-US" b="1" dirty="0" smtClean="0">
                <a:solidFill>
                  <a:schemeClr val="bg1"/>
                </a:solidFill>
                <a:latin typeface="+mn-lt"/>
              </a:endParaRPr>
            </a:p>
          </p:txBody>
        </p:sp>
        <p:sp>
          <p:nvSpPr>
            <p:cNvPr id="9" name="TextBox 8"/>
            <p:cNvSpPr txBox="1"/>
            <p:nvPr/>
          </p:nvSpPr>
          <p:spPr>
            <a:xfrm>
              <a:off x="4502998" y="3999931"/>
              <a:ext cx="3222408" cy="1969770"/>
            </a:xfrm>
            <a:prstGeom prst="rect">
              <a:avLst/>
            </a:prstGeom>
            <a:noFill/>
          </p:spPr>
          <p:txBody>
            <a:bodyPr wrap="square" rtlCol="0">
              <a:spAutoFit/>
            </a:bodyPr>
            <a:lstStyle/>
            <a:p>
              <a:pPr algn="ctr"/>
              <a:r>
                <a:rPr lang="en-US" sz="1600" b="1" dirty="0"/>
                <a:t>Getting Started With The </a:t>
              </a:r>
              <a:r>
                <a:rPr lang="en-US" sz="1600" b="1" dirty="0" err="1"/>
                <a:t>Gephi</a:t>
              </a:r>
              <a:r>
                <a:rPr lang="en-US" sz="1600" b="1" dirty="0"/>
                <a:t> </a:t>
              </a:r>
              <a:endParaRPr lang="en-US" sz="1600" b="1" dirty="0" smtClean="0"/>
            </a:p>
            <a:p>
              <a:pPr algn="ctr"/>
              <a:r>
                <a:rPr lang="en-US" sz="1600" b="1" dirty="0" smtClean="0"/>
                <a:t>Network </a:t>
              </a:r>
              <a:r>
                <a:rPr lang="en-US" sz="1600" b="1" dirty="0" err="1"/>
                <a:t>Visualisation</a:t>
              </a:r>
              <a:r>
                <a:rPr lang="en-US" sz="1600" b="1" dirty="0"/>
                <a:t> </a:t>
              </a:r>
              <a:r>
                <a:rPr lang="en-US" sz="1600" b="1" dirty="0" smtClean="0"/>
                <a:t>App</a:t>
              </a:r>
            </a:p>
            <a:p>
              <a:pPr algn="ctr"/>
              <a:r>
                <a:rPr lang="en-US" sz="1600" b="1" dirty="0" smtClean="0"/>
                <a:t> </a:t>
              </a:r>
              <a:r>
                <a:rPr lang="en-US" sz="1600" b="1" dirty="0"/>
                <a:t>– My Facebook Network, Part </a:t>
              </a:r>
              <a:r>
                <a:rPr lang="en-US" sz="1600" dirty="0" smtClean="0"/>
                <a:t>I</a:t>
              </a:r>
            </a:p>
            <a:p>
              <a:pPr algn="ctr"/>
              <a:endParaRPr lang="en-US" sz="1600" dirty="0"/>
            </a:p>
            <a:p>
              <a:pPr algn="ctr"/>
              <a:r>
                <a:rPr lang="en-US" sz="1400" dirty="0" smtClean="0"/>
                <a:t>blog.ouseful.info/2010/04/16</a:t>
              </a:r>
            </a:p>
            <a:p>
              <a:pPr algn="ctr"/>
              <a:r>
                <a:rPr lang="en-US" sz="1400" dirty="0" smtClean="0"/>
                <a:t>/getting-started-with-</a:t>
              </a:r>
              <a:r>
                <a:rPr lang="en-US" sz="1400" dirty="0" err="1" smtClean="0"/>
                <a:t>gephi</a:t>
              </a:r>
              <a:r>
                <a:rPr lang="en-US" sz="1400" dirty="0" smtClean="0"/>
                <a:t>-network-</a:t>
              </a:r>
              <a:r>
                <a:rPr lang="en-US" sz="1400" dirty="0" err="1" smtClean="0"/>
                <a:t>visualisation</a:t>
              </a:r>
              <a:r>
                <a:rPr lang="en-US" sz="1400" dirty="0" smtClean="0"/>
                <a:t>-app-my-</a:t>
              </a:r>
            </a:p>
            <a:p>
              <a:pPr algn="ctr"/>
              <a:r>
                <a:rPr lang="en-US" sz="1400" dirty="0" err="1" smtClean="0"/>
                <a:t>facebook</a:t>
              </a:r>
              <a:r>
                <a:rPr lang="en-US" sz="1400" dirty="0" smtClean="0"/>
                <a:t>-network-part-</a:t>
              </a:r>
              <a:r>
                <a:rPr lang="en-US" sz="1400" dirty="0" err="1" smtClean="0"/>
                <a:t>i</a:t>
              </a:r>
              <a:r>
                <a:rPr lang="en-US" sz="1400" dirty="0" smtClean="0"/>
                <a:t>/</a:t>
              </a:r>
              <a:r>
                <a:rPr lang="en-US" sz="1600" dirty="0" smtClean="0"/>
                <a:t> </a:t>
              </a:r>
              <a:endParaRPr lang="en-US" sz="1600" dirty="0"/>
            </a:p>
          </p:txBody>
        </p:sp>
      </p:grpSp>
      <p:pic>
        <p:nvPicPr>
          <p:cNvPr id="15" name="Picture 2">
            <a:hlinkClick r:id="rId5" action="ppaction://hlinkpres?slideindex=1&amp;slidetitle="/>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3957" y="2301453"/>
            <a:ext cx="4428935" cy="24728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1590599"/>
      </p:ext>
    </p:extLst>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rot="10800000" flipV="1">
            <a:off x="0" y="5467348"/>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sp>
        <p:nvSpPr>
          <p:cNvPr id="7" name="Text Placeholder 6"/>
          <p:cNvSpPr>
            <a:spLocks noGrp="1"/>
          </p:cNvSpPr>
          <p:nvPr>
            <p:ph type="body" sz="quarter" idx="10"/>
          </p:nvPr>
        </p:nvSpPr>
        <p:spPr/>
        <p:txBody>
          <a:bodyPr/>
          <a:lstStyle/>
          <a:p>
            <a:r>
              <a:rPr lang="en-US" dirty="0"/>
              <a:t>Egocentric Network – Facebook Example</a:t>
            </a:r>
          </a:p>
          <a:p>
            <a:endParaRPr lang="en-US" dirty="0"/>
          </a:p>
        </p:txBody>
      </p:sp>
      <p:sp>
        <p:nvSpPr>
          <p:cNvPr id="5" name="Title 4"/>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fld id="{47BF6CFA-B0F0-43F9-AC94-0122DD65F98C}" type="slidenum">
              <a:rPr lang="en-US" smtClean="0"/>
              <a:t>36</a:t>
            </a:fld>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43457"/>
            <a:ext cx="4191000" cy="304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4" y="2043457"/>
            <a:ext cx="4414374" cy="3048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1284414" y="5768304"/>
            <a:ext cx="6575173" cy="403896"/>
            <a:chOff x="1676400" y="1501104"/>
            <a:chExt cx="6575173" cy="403896"/>
          </a:xfrm>
        </p:grpSpPr>
        <p:sp>
          <p:nvSpPr>
            <p:cNvPr id="12" name="Rectangle 11"/>
            <p:cNvSpPr/>
            <p:nvPr/>
          </p:nvSpPr>
          <p:spPr bwMode="auto">
            <a:xfrm>
              <a:off x="1676400" y="1501104"/>
              <a:ext cx="6562414" cy="400110"/>
            </a:xfrm>
            <a:prstGeom prst="rect">
              <a:avLst/>
            </a:prstGeom>
            <a:no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latin typeface="Arial" pitchFamily="34" charset="0"/>
              </a:endParaRPr>
            </a:p>
          </p:txBody>
        </p:sp>
        <p:sp>
          <p:nvSpPr>
            <p:cNvPr id="13" name="TextBox 12"/>
            <p:cNvSpPr txBox="1"/>
            <p:nvPr/>
          </p:nvSpPr>
          <p:spPr>
            <a:xfrm>
              <a:off x="1676400" y="1501104"/>
              <a:ext cx="2527295" cy="369332"/>
            </a:xfrm>
            <a:prstGeom prst="rect">
              <a:avLst/>
            </a:prstGeom>
            <a:noFill/>
            <a:ln>
              <a:noFill/>
            </a:ln>
          </p:spPr>
          <p:txBody>
            <a:bodyPr wrap="none" rtlCol="0">
              <a:spAutoFit/>
            </a:bodyPr>
            <a:lstStyle/>
            <a:p>
              <a:r>
                <a:rPr lang="en-US" b="1" dirty="0" smtClean="0"/>
                <a:t>PL =  N(N-1)/2 = 3081 </a:t>
              </a:r>
              <a:endParaRPr lang="en-US" b="1" dirty="0"/>
            </a:p>
          </p:txBody>
        </p:sp>
        <p:sp>
          <p:nvSpPr>
            <p:cNvPr id="14" name="TextBox 13"/>
            <p:cNvSpPr txBox="1"/>
            <p:nvPr/>
          </p:nvSpPr>
          <p:spPr>
            <a:xfrm>
              <a:off x="4114800" y="1501104"/>
              <a:ext cx="4136773" cy="369332"/>
            </a:xfrm>
            <a:prstGeom prst="rect">
              <a:avLst/>
            </a:prstGeom>
            <a:noFill/>
            <a:ln>
              <a:noFill/>
            </a:ln>
          </p:spPr>
          <p:txBody>
            <a:bodyPr wrap="none" rtlCol="0">
              <a:spAutoFit/>
            </a:bodyPr>
            <a:lstStyle/>
            <a:p>
              <a:r>
                <a:rPr lang="en-US" b="1" dirty="0" smtClean="0"/>
                <a:t>Ego Density = L/PL =  312/3081 =.10 </a:t>
              </a:r>
              <a:endParaRPr lang="en-US" b="1" dirty="0"/>
            </a:p>
          </p:txBody>
        </p:sp>
        <p:cxnSp>
          <p:nvCxnSpPr>
            <p:cNvPr id="15" name="Straight Connector 14"/>
            <p:cNvCxnSpPr/>
            <p:nvPr/>
          </p:nvCxnSpPr>
          <p:spPr bwMode="auto">
            <a:xfrm>
              <a:off x="4114800" y="1504890"/>
              <a:ext cx="0" cy="400110"/>
            </a:xfrm>
            <a:prstGeom prst="line">
              <a:avLst/>
            </a:prstGeom>
            <a:solidFill>
              <a:schemeClr val="accent1"/>
            </a:solidFill>
            <a:ln w="28575" cap="flat" cmpd="sng" algn="ctr">
              <a:noFill/>
              <a:prstDash val="solid"/>
              <a:round/>
              <a:headEnd type="none" w="med" len="med"/>
              <a:tailEnd type="none" w="med" len="med"/>
            </a:ln>
            <a:effectLst/>
          </p:spPr>
        </p:cxnSp>
      </p:grpSp>
      <p:sp>
        <p:nvSpPr>
          <p:cNvPr id="8" name="TextBox 7"/>
          <p:cNvSpPr txBox="1"/>
          <p:nvPr/>
        </p:nvSpPr>
        <p:spPr>
          <a:xfrm>
            <a:off x="1027053" y="1676400"/>
            <a:ext cx="2441695" cy="369332"/>
          </a:xfrm>
          <a:prstGeom prst="rect">
            <a:avLst/>
          </a:prstGeom>
          <a:noFill/>
        </p:spPr>
        <p:txBody>
          <a:bodyPr wrap="none" rtlCol="0">
            <a:spAutoFit/>
          </a:bodyPr>
          <a:lstStyle/>
          <a:p>
            <a:pPr algn="ctr"/>
            <a:r>
              <a:rPr lang="en-US" dirty="0" smtClean="0"/>
              <a:t>Matrix Representation</a:t>
            </a:r>
            <a:endParaRPr lang="en-US" dirty="0" smtClean="0">
              <a:latin typeface="+mn-lt"/>
            </a:endParaRPr>
          </a:p>
        </p:txBody>
      </p:sp>
      <p:sp>
        <p:nvSpPr>
          <p:cNvPr id="18" name="TextBox 17"/>
          <p:cNvSpPr txBox="1"/>
          <p:nvPr/>
        </p:nvSpPr>
        <p:spPr>
          <a:xfrm>
            <a:off x="5498532" y="1676400"/>
            <a:ext cx="2454519" cy="369332"/>
          </a:xfrm>
          <a:prstGeom prst="rect">
            <a:avLst/>
          </a:prstGeom>
          <a:noFill/>
        </p:spPr>
        <p:txBody>
          <a:bodyPr wrap="none" rtlCol="0">
            <a:spAutoFit/>
          </a:bodyPr>
          <a:lstStyle/>
          <a:p>
            <a:pPr algn="ctr"/>
            <a:r>
              <a:rPr lang="en-US" dirty="0" smtClean="0"/>
              <a:t>Graph Representation</a:t>
            </a:r>
            <a:endParaRPr lang="en-US" dirty="0" smtClean="0">
              <a:latin typeface="+mn-lt"/>
            </a:endParaRPr>
          </a:p>
        </p:txBody>
      </p:sp>
    </p:spTree>
    <p:extLst>
      <p:ext uri="{BB962C8B-B14F-4D97-AF65-F5344CB8AC3E}">
        <p14:creationId xmlns:p14="http://schemas.microsoft.com/office/powerpoint/2010/main" val="988723480"/>
      </p:ext>
    </p:extLst>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rot="10800000" flipV="1">
            <a:off x="0" y="5467348"/>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sp>
        <p:nvSpPr>
          <p:cNvPr id="12" name="Text Placeholder 11"/>
          <p:cNvSpPr>
            <a:spLocks noGrp="1"/>
          </p:cNvSpPr>
          <p:nvPr>
            <p:ph type="body" sz="quarter" idx="10"/>
          </p:nvPr>
        </p:nvSpPr>
        <p:spPr/>
        <p:txBody>
          <a:bodyPr/>
          <a:lstStyle/>
          <a:p>
            <a:r>
              <a:rPr lang="en-US" dirty="0"/>
              <a:t>Egocentric Network – Facebook Example</a:t>
            </a:r>
          </a:p>
          <a:p>
            <a:endParaRPr lang="en-US" dirty="0"/>
          </a:p>
        </p:txBody>
      </p:sp>
      <p:sp>
        <p:nvSpPr>
          <p:cNvPr id="3" name="Title 2"/>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fld id="{47BF6CFA-B0F0-43F9-AC94-0122DD65F98C}" type="slidenum">
              <a:rPr lang="en-US" smtClean="0"/>
              <a:t>37</a:t>
            </a:fld>
            <a:endParaRPr lang="en-US" dirty="0"/>
          </a:p>
        </p:txBody>
      </p:sp>
      <p:grpSp>
        <p:nvGrpSpPr>
          <p:cNvPr id="8" name="Group 7"/>
          <p:cNvGrpSpPr/>
          <p:nvPr/>
        </p:nvGrpSpPr>
        <p:grpSpPr>
          <a:xfrm>
            <a:off x="3265829" y="1600200"/>
            <a:ext cx="2677771" cy="5010031"/>
            <a:chOff x="2582976" y="1600200"/>
            <a:chExt cx="2677771" cy="5010031"/>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976" y="1600200"/>
              <a:ext cx="2661152"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976" y="5029200"/>
              <a:ext cx="2677771" cy="15810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976" y="3326642"/>
              <a:ext cx="2674800" cy="1576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415952" y="1628001"/>
              <a:ext cx="828176" cy="276999"/>
            </a:xfrm>
            <a:prstGeom prst="rect">
              <a:avLst/>
            </a:prstGeom>
            <a:noFill/>
          </p:spPr>
          <p:txBody>
            <a:bodyPr wrap="none" rtlCol="0">
              <a:spAutoFit/>
            </a:bodyPr>
            <a:lstStyle/>
            <a:p>
              <a:pPr algn="ctr"/>
              <a:r>
                <a:rPr lang="en-US" sz="1200" b="1" dirty="0" smtClean="0">
                  <a:solidFill>
                    <a:schemeClr val="bg1">
                      <a:lumMod val="50000"/>
                    </a:schemeClr>
                  </a:solidFill>
                  <a:latin typeface="+mn-lt"/>
                </a:rPr>
                <a:t>(</a:t>
              </a:r>
              <a:r>
                <a:rPr lang="en-US" sz="1200" b="1" dirty="0" err="1" smtClean="0">
                  <a:solidFill>
                    <a:schemeClr val="bg1">
                      <a:lumMod val="50000"/>
                    </a:schemeClr>
                  </a:solidFill>
                  <a:latin typeface="+mn-lt"/>
                </a:rPr>
                <a:t>Avg</a:t>
              </a:r>
              <a:r>
                <a:rPr lang="en-US" sz="1200" b="1" dirty="0" smtClean="0">
                  <a:solidFill>
                    <a:schemeClr val="bg1">
                      <a:lumMod val="50000"/>
                    </a:schemeClr>
                  </a:solidFill>
                  <a:latin typeface="+mn-lt"/>
                </a:rPr>
                <a:t> 7.9)</a:t>
              </a:r>
            </a:p>
          </p:txBody>
        </p:sp>
        <p:sp>
          <p:nvSpPr>
            <p:cNvPr id="15" name="TextBox 14"/>
            <p:cNvSpPr txBox="1"/>
            <p:nvPr/>
          </p:nvSpPr>
          <p:spPr>
            <a:xfrm>
              <a:off x="4415952" y="3326642"/>
              <a:ext cx="828175" cy="276999"/>
            </a:xfrm>
            <a:prstGeom prst="rect">
              <a:avLst/>
            </a:prstGeom>
            <a:noFill/>
          </p:spPr>
          <p:txBody>
            <a:bodyPr wrap="none" rtlCol="0">
              <a:spAutoFit/>
            </a:bodyPr>
            <a:lstStyle/>
            <a:p>
              <a:pPr algn="ctr"/>
              <a:r>
                <a:rPr lang="en-US" sz="1200" b="1" dirty="0" smtClean="0">
                  <a:solidFill>
                    <a:schemeClr val="bg1">
                      <a:lumMod val="50000"/>
                    </a:schemeClr>
                  </a:solidFill>
                  <a:latin typeface="+mn-lt"/>
                </a:rPr>
                <a:t>(</a:t>
              </a:r>
              <a:r>
                <a:rPr lang="en-US" sz="1200" b="1" dirty="0" err="1" smtClean="0">
                  <a:solidFill>
                    <a:schemeClr val="bg1">
                      <a:lumMod val="50000"/>
                    </a:schemeClr>
                  </a:solidFill>
                  <a:latin typeface="+mn-lt"/>
                </a:rPr>
                <a:t>Avg</a:t>
              </a:r>
              <a:r>
                <a:rPr lang="en-US" sz="1200" b="1" dirty="0" smtClean="0">
                  <a:solidFill>
                    <a:schemeClr val="bg1">
                      <a:lumMod val="50000"/>
                    </a:schemeClr>
                  </a:solidFill>
                  <a:latin typeface="+mn-lt"/>
                </a:rPr>
                <a:t> .26)</a:t>
              </a:r>
            </a:p>
          </p:txBody>
        </p:sp>
        <p:sp>
          <p:nvSpPr>
            <p:cNvPr id="16" name="TextBox 15"/>
            <p:cNvSpPr txBox="1"/>
            <p:nvPr/>
          </p:nvSpPr>
          <p:spPr>
            <a:xfrm>
              <a:off x="4415952" y="5029200"/>
              <a:ext cx="828176" cy="276999"/>
            </a:xfrm>
            <a:prstGeom prst="rect">
              <a:avLst/>
            </a:prstGeom>
            <a:noFill/>
          </p:spPr>
          <p:txBody>
            <a:bodyPr wrap="none" rtlCol="0">
              <a:spAutoFit/>
            </a:bodyPr>
            <a:lstStyle/>
            <a:p>
              <a:pPr algn="ctr"/>
              <a:r>
                <a:rPr lang="en-US" sz="1200" b="1" dirty="0" smtClean="0">
                  <a:solidFill>
                    <a:schemeClr val="bg1">
                      <a:lumMod val="50000"/>
                    </a:schemeClr>
                  </a:solidFill>
                  <a:latin typeface="+mn-lt"/>
                </a:rPr>
                <a:t>(</a:t>
              </a:r>
              <a:r>
                <a:rPr lang="en-US" sz="1200" b="1" dirty="0" err="1" smtClean="0">
                  <a:solidFill>
                    <a:schemeClr val="bg1">
                      <a:lumMod val="50000"/>
                    </a:schemeClr>
                  </a:solidFill>
                  <a:latin typeface="+mn-lt"/>
                </a:rPr>
                <a:t>Avg</a:t>
              </a:r>
              <a:r>
                <a:rPr lang="en-US" sz="1200" b="1" dirty="0" smtClean="0">
                  <a:solidFill>
                    <a:schemeClr val="bg1">
                      <a:lumMod val="50000"/>
                    </a:schemeClr>
                  </a:solidFill>
                  <a:latin typeface="+mn-lt"/>
                </a:rPr>
                <a:t> 7.9)</a:t>
              </a:r>
            </a:p>
          </p:txBody>
        </p:sp>
      </p:grpSp>
      <p:grpSp>
        <p:nvGrpSpPr>
          <p:cNvPr id="7" name="Group 6"/>
          <p:cNvGrpSpPr/>
          <p:nvPr/>
        </p:nvGrpSpPr>
        <p:grpSpPr>
          <a:xfrm>
            <a:off x="6118950" y="1600200"/>
            <a:ext cx="2720250" cy="5030311"/>
            <a:chOff x="5692505" y="1600200"/>
            <a:chExt cx="2720250" cy="5030311"/>
          </a:xfrm>
        </p:grpSpPr>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2505" y="1600200"/>
              <a:ext cx="2677771" cy="16045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2742" y="3326642"/>
              <a:ext cx="2677771" cy="158103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9125" y="5029200"/>
              <a:ext cx="2661151" cy="16013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7499620" y="1628001"/>
              <a:ext cx="913135" cy="276999"/>
            </a:xfrm>
            <a:prstGeom prst="rect">
              <a:avLst/>
            </a:prstGeom>
            <a:noFill/>
          </p:spPr>
          <p:txBody>
            <a:bodyPr wrap="none" rtlCol="0">
              <a:spAutoFit/>
            </a:bodyPr>
            <a:lstStyle/>
            <a:p>
              <a:pPr algn="ctr"/>
              <a:r>
                <a:rPr lang="en-US" sz="1200" b="1" dirty="0" smtClean="0">
                  <a:solidFill>
                    <a:schemeClr val="bg1">
                      <a:lumMod val="50000"/>
                    </a:schemeClr>
                  </a:solidFill>
                  <a:latin typeface="+mn-lt"/>
                </a:rPr>
                <a:t>(</a:t>
              </a:r>
              <a:r>
                <a:rPr lang="en-US" sz="1200" b="1" dirty="0" err="1" smtClean="0">
                  <a:solidFill>
                    <a:schemeClr val="bg1">
                      <a:lumMod val="50000"/>
                    </a:schemeClr>
                  </a:solidFill>
                  <a:latin typeface="+mn-lt"/>
                </a:rPr>
                <a:t>Avg</a:t>
              </a:r>
              <a:r>
                <a:rPr lang="en-US" sz="1200" b="1" dirty="0" smtClean="0">
                  <a:solidFill>
                    <a:schemeClr val="bg1">
                      <a:lumMod val="50000"/>
                    </a:schemeClr>
                  </a:solidFill>
                  <a:latin typeface="+mn-lt"/>
                </a:rPr>
                <a:t> 32.0)</a:t>
              </a:r>
            </a:p>
          </p:txBody>
        </p:sp>
        <p:sp>
          <p:nvSpPr>
            <p:cNvPr id="17" name="TextBox 16"/>
            <p:cNvSpPr txBox="1"/>
            <p:nvPr/>
          </p:nvSpPr>
          <p:spPr>
            <a:xfrm>
              <a:off x="7584579" y="3326642"/>
              <a:ext cx="828175" cy="276999"/>
            </a:xfrm>
            <a:prstGeom prst="rect">
              <a:avLst/>
            </a:prstGeom>
            <a:noFill/>
          </p:spPr>
          <p:txBody>
            <a:bodyPr wrap="none" rtlCol="0">
              <a:spAutoFit/>
            </a:bodyPr>
            <a:lstStyle/>
            <a:p>
              <a:pPr algn="ctr"/>
              <a:r>
                <a:rPr lang="en-US" sz="1200" b="1" dirty="0" smtClean="0">
                  <a:solidFill>
                    <a:schemeClr val="bg1">
                      <a:lumMod val="50000"/>
                    </a:schemeClr>
                  </a:solidFill>
                  <a:latin typeface="+mn-lt"/>
                </a:rPr>
                <a:t>(</a:t>
              </a:r>
              <a:r>
                <a:rPr lang="en-US" sz="1200" b="1" dirty="0" err="1" smtClean="0">
                  <a:solidFill>
                    <a:schemeClr val="bg1">
                      <a:lumMod val="50000"/>
                    </a:schemeClr>
                  </a:solidFill>
                  <a:latin typeface="+mn-lt"/>
                </a:rPr>
                <a:t>Avg</a:t>
              </a:r>
              <a:r>
                <a:rPr lang="en-US" sz="1200" b="1" dirty="0" smtClean="0">
                  <a:solidFill>
                    <a:schemeClr val="bg1">
                      <a:lumMod val="50000"/>
                    </a:schemeClr>
                  </a:solidFill>
                  <a:latin typeface="+mn-lt"/>
                </a:rPr>
                <a:t> 2.7)</a:t>
              </a:r>
            </a:p>
          </p:txBody>
        </p:sp>
        <p:sp>
          <p:nvSpPr>
            <p:cNvPr id="18" name="TextBox 17"/>
            <p:cNvSpPr txBox="1"/>
            <p:nvPr/>
          </p:nvSpPr>
          <p:spPr>
            <a:xfrm>
              <a:off x="7584579" y="5029200"/>
              <a:ext cx="828175" cy="276999"/>
            </a:xfrm>
            <a:prstGeom prst="rect">
              <a:avLst/>
            </a:prstGeom>
            <a:noFill/>
          </p:spPr>
          <p:txBody>
            <a:bodyPr wrap="none" rtlCol="0">
              <a:spAutoFit/>
            </a:bodyPr>
            <a:lstStyle/>
            <a:p>
              <a:pPr algn="ctr"/>
              <a:r>
                <a:rPr lang="en-US" sz="1200" b="1" dirty="0" smtClean="0">
                  <a:solidFill>
                    <a:schemeClr val="bg1">
                      <a:lumMod val="50000"/>
                    </a:schemeClr>
                  </a:solidFill>
                  <a:latin typeface="+mn-lt"/>
                </a:rPr>
                <a:t>(</a:t>
              </a:r>
              <a:r>
                <a:rPr lang="en-US" sz="1200" b="1" dirty="0" err="1" smtClean="0">
                  <a:solidFill>
                    <a:schemeClr val="bg1">
                      <a:lumMod val="50000"/>
                    </a:schemeClr>
                  </a:solidFill>
                  <a:latin typeface="+mn-lt"/>
                </a:rPr>
                <a:t>Avg</a:t>
              </a:r>
              <a:r>
                <a:rPr lang="en-US" sz="1200" b="1" dirty="0" smtClean="0">
                  <a:solidFill>
                    <a:schemeClr val="bg1">
                      <a:lumMod val="50000"/>
                    </a:schemeClr>
                  </a:solidFill>
                  <a:latin typeface="+mn-lt"/>
                </a:rPr>
                <a:t> .66)</a:t>
              </a:r>
            </a:p>
          </p:txBody>
        </p:sp>
      </p:grpSp>
      <p:pic>
        <p:nvPicPr>
          <p:cNvPr id="2151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213" y="1581090"/>
            <a:ext cx="2057400" cy="34481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6"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225" y="5181600"/>
            <a:ext cx="2619375"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567382"/>
      </p:ext>
    </p:extLst>
  </p:cSld>
  <p:clrMapOvr>
    <a:masterClrMapping/>
  </p:clrMapOvr>
  <p:transition spd="slow">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rot="10800000" flipV="1">
            <a:off x="0" y="5467348"/>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sp>
        <p:nvSpPr>
          <p:cNvPr id="7" name="Text Placeholder 6"/>
          <p:cNvSpPr>
            <a:spLocks noGrp="1"/>
          </p:cNvSpPr>
          <p:nvPr>
            <p:ph type="body" sz="quarter" idx="10"/>
          </p:nvPr>
        </p:nvSpPr>
        <p:spPr/>
        <p:txBody>
          <a:bodyPr/>
          <a:lstStyle/>
          <a:p>
            <a:r>
              <a:rPr lang="en-US" dirty="0" smtClean="0"/>
              <a:t>Another Analytical Alternative - </a:t>
            </a:r>
            <a:r>
              <a:rPr lang="en-US" dirty="0" err="1" smtClean="0"/>
              <a:t>NodeXL</a:t>
            </a:r>
            <a:endParaRPr lang="en-US" dirty="0"/>
          </a:p>
        </p:txBody>
      </p:sp>
      <p:sp>
        <p:nvSpPr>
          <p:cNvPr id="5" name="Title 4"/>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fld id="{47BF6CFA-B0F0-43F9-AC94-0122DD65F98C}" type="slidenum">
              <a:rPr lang="en-US" smtClean="0"/>
              <a:t>38</a:t>
            </a:fld>
            <a:endParaRPr lang="en-US" dirty="0"/>
          </a:p>
        </p:txBody>
      </p:sp>
      <p:pic>
        <p:nvPicPr>
          <p:cNvPr id="8" name="Picture 2">
            <a:hlinkClick r:id="rId2" action="ppaction://hlinkpres?slideindex=1&amp;slidetit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2602746"/>
            <a:ext cx="5181600" cy="275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4" cstate="print"/>
          <a:srcRect/>
          <a:stretch>
            <a:fillRect/>
          </a:stretch>
        </p:blipFill>
        <p:spPr bwMode="auto">
          <a:xfrm>
            <a:off x="516340" y="1752600"/>
            <a:ext cx="2971800" cy="44577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85248973"/>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rot="10800000" flipV="1">
            <a:off x="0" y="5467348"/>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sp>
        <p:nvSpPr>
          <p:cNvPr id="5" name="Text Placeholder 4"/>
          <p:cNvSpPr>
            <a:spLocks noGrp="1"/>
          </p:cNvSpPr>
          <p:nvPr>
            <p:ph type="body" sz="quarter" idx="10"/>
          </p:nvPr>
        </p:nvSpPr>
        <p:spPr/>
        <p:txBody>
          <a:bodyPr/>
          <a:lstStyle/>
          <a:p>
            <a:r>
              <a:rPr lang="en-US" dirty="0" smtClean="0"/>
              <a:t>Facebook Analysis</a:t>
            </a:r>
            <a:endParaRPr lang="en-US" dirty="0"/>
          </a:p>
        </p:txBody>
      </p:sp>
      <p:sp>
        <p:nvSpPr>
          <p:cNvPr id="2" name="Title 1"/>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pPr>
              <a:defRPr/>
            </a:pPr>
            <a:fld id="{A86557AE-D911-0F4C-AC53-EAE0FE81A38E}" type="slidenum">
              <a:rPr lang="en-US" smtClean="0"/>
              <a:pPr>
                <a:defRPr/>
              </a:pPr>
              <a:t>39</a:t>
            </a:fld>
            <a:endParaRPr lang="en-US"/>
          </a:p>
        </p:txBody>
      </p:sp>
      <p:pic>
        <p:nvPicPr>
          <p:cNvPr id="1041410" name="Picture 2"/>
          <p:cNvPicPr>
            <a:picLocks noChangeAspect="1" noChangeArrowheads="1"/>
          </p:cNvPicPr>
          <p:nvPr/>
        </p:nvPicPr>
        <p:blipFill>
          <a:blip r:embed="rId2" cstate="print"/>
          <a:srcRect/>
          <a:stretch>
            <a:fillRect/>
          </a:stretch>
        </p:blipFill>
        <p:spPr bwMode="auto">
          <a:xfrm>
            <a:off x="228600" y="1499541"/>
            <a:ext cx="3657600" cy="4748859"/>
          </a:xfrm>
          <a:prstGeom prst="rect">
            <a:avLst/>
          </a:prstGeom>
          <a:noFill/>
          <a:ln w="28575">
            <a:solidFill>
              <a:schemeClr val="tx1"/>
            </a:solidFill>
            <a:miter lim="800000"/>
            <a:headEnd/>
            <a:tailEnd/>
          </a:ln>
        </p:spPr>
      </p:pic>
      <p:sp>
        <p:nvSpPr>
          <p:cNvPr id="8" name="Rectangle 7"/>
          <p:cNvSpPr/>
          <p:nvPr/>
        </p:nvSpPr>
        <p:spPr bwMode="auto">
          <a:xfrm>
            <a:off x="533400" y="4038600"/>
            <a:ext cx="3124200" cy="533400"/>
          </a:xfrm>
          <a:prstGeom prst="rect">
            <a:avLst/>
          </a:prstGeom>
          <a:noFill/>
          <a:ln w="28575" cap="flat" cmpd="sng" algn="ctr">
            <a:solidFill>
              <a:schemeClr val="tx1">
                <a:lumMod val="50000"/>
                <a:lumOff val="50000"/>
              </a:schemeClr>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0" name="TextBox 9"/>
          <p:cNvSpPr txBox="1"/>
          <p:nvPr/>
        </p:nvSpPr>
        <p:spPr>
          <a:xfrm>
            <a:off x="4038600" y="1524000"/>
            <a:ext cx="4876800" cy="1169551"/>
          </a:xfrm>
          <a:prstGeom prst="rect">
            <a:avLst/>
          </a:prstGeom>
          <a:solidFill>
            <a:schemeClr val="bg1"/>
          </a:solidFill>
          <a:ln w="28575">
            <a:solidFill>
              <a:schemeClr val="bg2"/>
            </a:solidFill>
            <a:prstDash val="dash"/>
          </a:ln>
        </p:spPr>
        <p:txBody>
          <a:bodyPr wrap="square" rtlCol="0">
            <a:spAutoFit/>
          </a:bodyPr>
          <a:lstStyle/>
          <a:p>
            <a:r>
              <a:rPr lang="en-US" sz="1400" dirty="0" smtClean="0"/>
              <a:t>The emergence of online social networking services  over the past decade has revolutionized how social scientists study the structure of human … previously invisible social structures are being captured at tremendous scale and with unprecedented detail.</a:t>
            </a:r>
            <a:endParaRPr lang="en-US" sz="1400" dirty="0" smtClean="0">
              <a:latin typeface="Arial" pitchFamily="34" charset="0"/>
            </a:endParaRPr>
          </a:p>
        </p:txBody>
      </p:sp>
      <p:cxnSp>
        <p:nvCxnSpPr>
          <p:cNvPr id="12" name="Straight Connector 11"/>
          <p:cNvCxnSpPr>
            <a:stCxn id="8" idx="0"/>
            <a:endCxn id="10" idx="1"/>
          </p:cNvCxnSpPr>
          <p:nvPr/>
        </p:nvCxnSpPr>
        <p:spPr bwMode="auto">
          <a:xfrm flipV="1">
            <a:off x="2095500" y="2108776"/>
            <a:ext cx="1943100" cy="1929824"/>
          </a:xfrm>
          <a:prstGeom prst="line">
            <a:avLst/>
          </a:prstGeom>
          <a:solidFill>
            <a:schemeClr val="accent1"/>
          </a:solidFill>
          <a:ln w="28575" cap="flat" cmpd="sng" algn="ctr">
            <a:solidFill>
              <a:schemeClr val="bg2"/>
            </a:solidFill>
            <a:prstDash val="dash"/>
            <a:round/>
            <a:headEnd type="none" w="med" len="med"/>
            <a:tailEnd type="none" w="med" len="med"/>
          </a:ln>
          <a:effectLst/>
        </p:spPr>
      </p:cxnSp>
      <p:pic>
        <p:nvPicPr>
          <p:cNvPr id="1158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787" y="3040704"/>
            <a:ext cx="3908425" cy="199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4602945" y="5257800"/>
            <a:ext cx="3822392" cy="923330"/>
          </a:xfrm>
          <a:prstGeom prst="rect">
            <a:avLst/>
          </a:prstGeom>
          <a:noFill/>
        </p:spPr>
        <p:txBody>
          <a:bodyPr wrap="none" rtlCol="0">
            <a:spAutoFit/>
          </a:bodyPr>
          <a:lstStyle/>
          <a:p>
            <a:pPr algn="ctr"/>
            <a:r>
              <a:rPr lang="en-US" dirty="0" smtClean="0"/>
              <a:t>Accessed within 28 days of May ’11</a:t>
            </a:r>
          </a:p>
          <a:p>
            <a:pPr algn="ctr"/>
            <a:r>
              <a:rPr lang="en-US" dirty="0" smtClean="0"/>
              <a:t>At least one friend</a:t>
            </a:r>
          </a:p>
          <a:p>
            <a:pPr algn="ctr"/>
            <a:r>
              <a:rPr lang="en-US" dirty="0" smtClean="0"/>
              <a:t>Over 13 years of age</a:t>
            </a:r>
            <a:endParaRPr lang="en-US" dirty="0"/>
          </a:p>
        </p:txBody>
      </p:sp>
    </p:spTree>
    <p:extLst>
      <p:ext uri="{BB962C8B-B14F-4D97-AF65-F5344CB8AC3E}">
        <p14:creationId xmlns:p14="http://schemas.microsoft.com/office/powerpoint/2010/main" val="3929752974"/>
      </p:ext>
    </p:extLst>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676400"/>
            <a:ext cx="4038600" cy="4114325"/>
          </a:xfrm>
          <a:prstGeom prst="rect">
            <a:avLst/>
          </a:prstGeom>
        </p:spPr>
      </p:pic>
      <p:sp>
        <p:nvSpPr>
          <p:cNvPr id="2" name="Text Placeholder 1"/>
          <p:cNvSpPr>
            <a:spLocks noGrp="1"/>
          </p:cNvSpPr>
          <p:nvPr>
            <p:ph type="body" sz="quarter" idx="10"/>
          </p:nvPr>
        </p:nvSpPr>
        <p:spPr/>
        <p:txBody>
          <a:bodyPr/>
          <a:lstStyle/>
          <a:p>
            <a:r>
              <a:rPr lang="en-US" dirty="0" smtClean="0"/>
              <a:t>Wide Variety of Metrics Available</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4</a:t>
            </a:fld>
            <a:endParaRPr lang="en-US" dirty="0"/>
          </a:p>
        </p:txBody>
      </p:sp>
      <p:pic>
        <p:nvPicPr>
          <p:cNvPr id="32770" name="Picture 2" descr="C:\Users\dking\AppData\Local\Temp\SNAGHTML8e7c6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38869"/>
            <a:ext cx="4314694" cy="469582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7010400" y="5562600"/>
            <a:ext cx="1905000" cy="772095"/>
          </a:xfrm>
          <a:prstGeom prst="ellipse">
            <a:avLst/>
          </a:prstGeom>
          <a:noFill/>
          <a:ln w="38100" cap="sq" algn="ctr">
            <a:solidFill>
              <a:srgbClr val="FF0000"/>
            </a:solidFill>
            <a:miter lim="800000"/>
            <a:headEnd/>
            <a:tailEnd/>
          </a:ln>
          <a:effectLst/>
        </p:spPr>
        <p:txBody>
          <a:bodyPr wrap="none" rtlCol="0" anchor="ctr"/>
          <a:lstStyle/>
          <a:p>
            <a:pPr algn="ctr"/>
            <a:endParaRPr lang="en-US" b="1" dirty="0" smtClean="0">
              <a:solidFill>
                <a:schemeClr val="bg1"/>
              </a:solidFill>
              <a:latin typeface="+mn-lt"/>
            </a:endParaRPr>
          </a:p>
        </p:txBody>
      </p:sp>
    </p:spTree>
    <p:extLst>
      <p:ext uri="{BB962C8B-B14F-4D97-AF65-F5344CB8AC3E}">
        <p14:creationId xmlns:p14="http://schemas.microsoft.com/office/powerpoint/2010/main" val="206173917"/>
      </p:ext>
    </p:extLst>
  </p:cSld>
  <p:clrMapOvr>
    <a:masterClrMapping/>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flipV="1">
            <a:off x="0" y="5467348"/>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sp>
        <p:nvSpPr>
          <p:cNvPr id="2" name="Text Placeholder 1"/>
          <p:cNvSpPr>
            <a:spLocks noGrp="1"/>
          </p:cNvSpPr>
          <p:nvPr>
            <p:ph type="body" sz="quarter" idx="10"/>
          </p:nvPr>
        </p:nvSpPr>
        <p:spPr/>
        <p:txBody>
          <a:bodyPr/>
          <a:lstStyle/>
          <a:p>
            <a:endParaRPr lang="en-US" dirty="0"/>
          </a:p>
        </p:txBody>
      </p:sp>
      <p:sp>
        <p:nvSpPr>
          <p:cNvPr id="3" name="Content Placeholder 2"/>
          <p:cNvSpPr>
            <a:spLocks noGrp="1"/>
          </p:cNvSpPr>
          <p:nvPr>
            <p:ph idx="1"/>
          </p:nvPr>
        </p:nvSpPr>
        <p:spPr>
          <a:xfrm>
            <a:off x="3581400" y="1600200"/>
            <a:ext cx="5257800" cy="4525963"/>
          </a:xfrm>
        </p:spPr>
        <p:txBody>
          <a:bodyPr/>
          <a:lstStyle/>
          <a:p>
            <a:r>
              <a:rPr lang="en-US" sz="1800" dirty="0" smtClean="0"/>
              <a:t>Nearly </a:t>
            </a:r>
            <a:r>
              <a:rPr lang="en-US" sz="1800" dirty="0"/>
              <a:t>fully connected, with 99.91% of individuals belonging to a single large connected </a:t>
            </a:r>
            <a:r>
              <a:rPr lang="en-US" sz="1800" dirty="0" smtClean="0"/>
              <a:t>component</a:t>
            </a:r>
            <a:endParaRPr lang="en-US" sz="1800" dirty="0"/>
          </a:p>
          <a:p>
            <a:r>
              <a:rPr lang="en-US" sz="1800" dirty="0" smtClean="0"/>
              <a:t>Confirm ‘six </a:t>
            </a:r>
            <a:r>
              <a:rPr lang="en-US" sz="1800" dirty="0"/>
              <a:t>degrees of separation’ phenomenon on a global scale. Second, by studying</a:t>
            </a:r>
          </a:p>
          <a:p>
            <a:r>
              <a:rPr lang="en-US" sz="1800" dirty="0" smtClean="0"/>
              <a:t>While the Facebook </a:t>
            </a:r>
            <a:r>
              <a:rPr lang="en-US" sz="1800" dirty="0"/>
              <a:t>graph as a whole is clearly sparse, the graph neighborhoods of users contain surprisingly dense</a:t>
            </a:r>
          </a:p>
          <a:p>
            <a:r>
              <a:rPr lang="en-US" sz="1800" dirty="0" smtClean="0"/>
              <a:t>Clear degree </a:t>
            </a:r>
            <a:r>
              <a:rPr lang="en-US" sz="1800" dirty="0" err="1" smtClean="0"/>
              <a:t>assortativity</a:t>
            </a:r>
            <a:r>
              <a:rPr lang="en-US" sz="1800" dirty="0" smtClean="0"/>
              <a:t>. </a:t>
            </a:r>
          </a:p>
          <a:p>
            <a:r>
              <a:rPr lang="en-US" sz="1800" dirty="0" smtClean="0"/>
              <a:t>Strong impact of age </a:t>
            </a:r>
            <a:r>
              <a:rPr lang="en-US" sz="1800" dirty="0"/>
              <a:t>on friendship preferences as well as a globally modular community structure driven by nationality</a:t>
            </a:r>
            <a:r>
              <a:rPr lang="en-US" sz="1800" dirty="0" smtClean="0"/>
              <a:t>, but no gender </a:t>
            </a:r>
            <a:r>
              <a:rPr lang="en-US" sz="1800" dirty="0" err="1" smtClean="0"/>
              <a:t>homophily</a:t>
            </a:r>
            <a:r>
              <a:rPr lang="en-US" sz="1800" dirty="0" smtClean="0"/>
              <a:t>.</a:t>
            </a:r>
            <a:endParaRPr lang="en-US" sz="1800"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40</a:t>
            </a:fld>
            <a:endParaRPr lang="en-US" dirty="0"/>
          </a:p>
        </p:txBody>
      </p:sp>
      <p:pic>
        <p:nvPicPr>
          <p:cNvPr id="6" name="Picture 2"/>
          <p:cNvPicPr>
            <a:picLocks noChangeAspect="1" noChangeArrowheads="1"/>
          </p:cNvPicPr>
          <p:nvPr/>
        </p:nvPicPr>
        <p:blipFill>
          <a:blip r:embed="rId2" cstate="print"/>
          <a:srcRect/>
          <a:stretch>
            <a:fillRect/>
          </a:stretch>
        </p:blipFill>
        <p:spPr bwMode="auto">
          <a:xfrm>
            <a:off x="228600" y="1895279"/>
            <a:ext cx="3352800" cy="4353121"/>
          </a:xfrm>
          <a:prstGeom prst="rect">
            <a:avLst/>
          </a:prstGeom>
          <a:noFill/>
          <a:ln w="28575">
            <a:solidFill>
              <a:schemeClr val="tx1"/>
            </a:solidFill>
            <a:miter lim="800000"/>
            <a:headEnd/>
            <a:tailEnd/>
          </a:ln>
        </p:spPr>
      </p:pic>
    </p:spTree>
    <p:extLst>
      <p:ext uri="{BB962C8B-B14F-4D97-AF65-F5344CB8AC3E}">
        <p14:creationId xmlns:p14="http://schemas.microsoft.com/office/powerpoint/2010/main" val="1104660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rot="10800000" flipV="1">
            <a:off x="0" y="5467348"/>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sp>
        <p:nvSpPr>
          <p:cNvPr id="6" name="Text Placeholder 5"/>
          <p:cNvSpPr>
            <a:spLocks noGrp="1"/>
          </p:cNvSpPr>
          <p:nvPr>
            <p:ph type="body" sz="quarter" idx="10"/>
          </p:nvPr>
        </p:nvSpPr>
        <p:spPr/>
        <p:txBody>
          <a:bodyPr/>
          <a:lstStyle/>
          <a:p>
            <a:r>
              <a:rPr lang="en-US" dirty="0" smtClean="0"/>
              <a:t>Facebook Analysis</a:t>
            </a:r>
            <a:endParaRPr lang="en-US" dirty="0"/>
          </a:p>
        </p:txBody>
      </p:sp>
      <p:sp>
        <p:nvSpPr>
          <p:cNvPr id="2" name="Title 1"/>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pPr>
              <a:defRPr/>
            </a:pPr>
            <a:fld id="{A86557AE-D911-0F4C-AC53-EAE0FE81A38E}" type="slidenum">
              <a:rPr lang="en-US" smtClean="0"/>
              <a:pPr>
                <a:defRPr/>
              </a:pPr>
              <a:t>41</a:t>
            </a:fld>
            <a:endParaRPr lang="en-US"/>
          </a:p>
        </p:txBody>
      </p:sp>
      <p:grpSp>
        <p:nvGrpSpPr>
          <p:cNvPr id="27" name="Group 26"/>
          <p:cNvGrpSpPr/>
          <p:nvPr/>
        </p:nvGrpSpPr>
        <p:grpSpPr>
          <a:xfrm>
            <a:off x="5357506" y="1602789"/>
            <a:ext cx="2568388" cy="2129017"/>
            <a:chOff x="1676400" y="1447800"/>
            <a:chExt cx="2796988" cy="2377440"/>
          </a:xfrm>
        </p:grpSpPr>
        <p:pic>
          <p:nvPicPr>
            <p:cNvPr id="1055746" name="Picture 2"/>
            <p:cNvPicPr>
              <a:picLocks noChangeAspect="1" noChangeArrowheads="1"/>
            </p:cNvPicPr>
            <p:nvPr/>
          </p:nvPicPr>
          <p:blipFill>
            <a:blip r:embed="rId2" cstate="print"/>
            <a:srcRect/>
            <a:stretch>
              <a:fillRect/>
            </a:stretch>
          </p:blipFill>
          <p:spPr bwMode="auto">
            <a:xfrm>
              <a:off x="1676400" y="1447800"/>
              <a:ext cx="2796988" cy="2377440"/>
            </a:xfrm>
            <a:prstGeom prst="rect">
              <a:avLst/>
            </a:prstGeom>
            <a:noFill/>
            <a:ln w="9525">
              <a:solidFill>
                <a:schemeClr val="tx1"/>
              </a:solidFill>
              <a:miter lim="800000"/>
              <a:headEnd/>
              <a:tailEnd/>
            </a:ln>
          </p:spPr>
        </p:pic>
        <p:cxnSp>
          <p:nvCxnSpPr>
            <p:cNvPr id="8" name="Straight Connector 7"/>
            <p:cNvCxnSpPr/>
            <p:nvPr/>
          </p:nvCxnSpPr>
          <p:spPr bwMode="auto">
            <a:xfrm flipV="1">
              <a:off x="3276600" y="2373630"/>
              <a:ext cx="0" cy="990600"/>
            </a:xfrm>
            <a:prstGeom prst="line">
              <a:avLst/>
            </a:prstGeom>
            <a:solidFill>
              <a:schemeClr val="accent1"/>
            </a:solidFill>
            <a:ln w="28575" cap="flat" cmpd="sng" algn="ctr">
              <a:solidFill>
                <a:schemeClr val="tx1"/>
              </a:solidFill>
              <a:prstDash val="dash"/>
              <a:round/>
              <a:headEnd type="none" w="med" len="med"/>
              <a:tailEnd type="none" w="med" len="med"/>
            </a:ln>
            <a:effectLst/>
          </p:spPr>
        </p:cxnSp>
        <p:cxnSp>
          <p:nvCxnSpPr>
            <p:cNvPr id="9" name="Straight Connector 8"/>
            <p:cNvCxnSpPr/>
            <p:nvPr/>
          </p:nvCxnSpPr>
          <p:spPr bwMode="auto">
            <a:xfrm>
              <a:off x="2209800" y="2373630"/>
              <a:ext cx="990600" cy="0"/>
            </a:xfrm>
            <a:prstGeom prst="line">
              <a:avLst/>
            </a:prstGeom>
            <a:solidFill>
              <a:schemeClr val="accent1"/>
            </a:solidFill>
            <a:ln w="28575" cap="flat" cmpd="sng" algn="ctr">
              <a:solidFill>
                <a:schemeClr val="tx1"/>
              </a:solidFill>
              <a:prstDash val="dash"/>
              <a:round/>
              <a:headEnd type="none" w="med" len="med"/>
              <a:tailEnd type="none" w="med" len="med"/>
            </a:ln>
            <a:effectLst/>
          </p:spPr>
        </p:cxnSp>
        <p:sp>
          <p:nvSpPr>
            <p:cNvPr id="12" name="TextBox 11"/>
            <p:cNvSpPr txBox="1"/>
            <p:nvPr/>
          </p:nvSpPr>
          <p:spPr>
            <a:xfrm>
              <a:off x="2332430" y="2449830"/>
              <a:ext cx="888385" cy="276999"/>
            </a:xfrm>
            <a:prstGeom prst="rect">
              <a:avLst/>
            </a:prstGeom>
            <a:noFill/>
            <a:ln>
              <a:solidFill>
                <a:schemeClr val="tx1"/>
              </a:solidFill>
            </a:ln>
          </p:spPr>
          <p:txBody>
            <a:bodyPr wrap="none" rtlCol="0">
              <a:spAutoFit/>
            </a:bodyPr>
            <a:lstStyle/>
            <a:p>
              <a:pPr algn="ctr"/>
              <a:r>
                <a:rPr lang="en-US" sz="1200" b="1" dirty="0" smtClean="0">
                  <a:latin typeface="+mn-lt"/>
                </a:rPr>
                <a:t>14% for 100</a:t>
              </a:r>
            </a:p>
          </p:txBody>
        </p:sp>
      </p:grpSp>
      <p:pic>
        <p:nvPicPr>
          <p:cNvPr id="1167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602789"/>
            <a:ext cx="3649219" cy="21405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079880"/>
            <a:ext cx="2568388" cy="21290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5" cstate="print"/>
          <a:srcRect/>
          <a:stretch>
            <a:fillRect/>
          </a:stretch>
        </p:blipFill>
        <p:spPr bwMode="auto">
          <a:xfrm>
            <a:off x="4276675" y="4078742"/>
            <a:ext cx="3649219" cy="2129018"/>
          </a:xfrm>
          <a:prstGeom prst="rect">
            <a:avLst/>
          </a:prstGeom>
          <a:noFill/>
          <a:ln w="9525">
            <a:solidFill>
              <a:schemeClr val="tx1"/>
            </a:solidFill>
            <a:miter lim="800000"/>
            <a:headEnd/>
            <a:tailEnd/>
          </a:ln>
        </p:spPr>
      </p:pic>
      <p:sp>
        <p:nvSpPr>
          <p:cNvPr id="3" name="TextBox 2"/>
          <p:cNvSpPr txBox="1"/>
          <p:nvPr/>
        </p:nvSpPr>
        <p:spPr>
          <a:xfrm>
            <a:off x="2339381" y="4958585"/>
            <a:ext cx="1013419" cy="276999"/>
          </a:xfrm>
          <a:prstGeom prst="rect">
            <a:avLst/>
          </a:prstGeom>
          <a:noFill/>
        </p:spPr>
        <p:txBody>
          <a:bodyPr wrap="none" rtlCol="0">
            <a:spAutoFit/>
          </a:bodyPr>
          <a:lstStyle/>
          <a:p>
            <a:r>
              <a:rPr lang="en-US" sz="1200" dirty="0" err="1" smtClean="0"/>
              <a:t>Assortativity</a:t>
            </a:r>
            <a:endParaRPr lang="en-US" sz="1200" dirty="0"/>
          </a:p>
        </p:txBody>
      </p:sp>
      <p:sp>
        <p:nvSpPr>
          <p:cNvPr id="37" name="TextBox 36"/>
          <p:cNvSpPr txBox="1"/>
          <p:nvPr/>
        </p:nvSpPr>
        <p:spPr>
          <a:xfrm>
            <a:off x="6806327" y="5004751"/>
            <a:ext cx="1008609" cy="276999"/>
          </a:xfrm>
          <a:prstGeom prst="rect">
            <a:avLst/>
          </a:prstGeom>
          <a:noFill/>
        </p:spPr>
        <p:txBody>
          <a:bodyPr wrap="none" rtlCol="0">
            <a:spAutoFit/>
          </a:bodyPr>
          <a:lstStyle/>
          <a:p>
            <a:r>
              <a:rPr lang="en-US" sz="1200" dirty="0" smtClean="0"/>
              <a:t>P(F|F) = .52</a:t>
            </a:r>
            <a:endParaRPr lang="en-US" sz="1200" dirty="0"/>
          </a:p>
        </p:txBody>
      </p:sp>
      <p:sp>
        <p:nvSpPr>
          <p:cNvPr id="38" name="TextBox 37"/>
          <p:cNvSpPr txBox="1"/>
          <p:nvPr/>
        </p:nvSpPr>
        <p:spPr>
          <a:xfrm>
            <a:off x="6806327" y="5175222"/>
            <a:ext cx="1042273" cy="276999"/>
          </a:xfrm>
          <a:prstGeom prst="rect">
            <a:avLst/>
          </a:prstGeom>
          <a:noFill/>
        </p:spPr>
        <p:txBody>
          <a:bodyPr wrap="none" rtlCol="0">
            <a:spAutoFit/>
          </a:bodyPr>
          <a:lstStyle/>
          <a:p>
            <a:r>
              <a:rPr lang="en-US" sz="1200" dirty="0" smtClean="0"/>
              <a:t>P(F|M) = .51</a:t>
            </a:r>
            <a:endParaRPr lang="en-US" sz="1200" dirty="0"/>
          </a:p>
        </p:txBody>
      </p:sp>
    </p:spTree>
    <p:extLst>
      <p:ext uri="{BB962C8B-B14F-4D97-AF65-F5344CB8AC3E}">
        <p14:creationId xmlns:p14="http://schemas.microsoft.com/office/powerpoint/2010/main" val="1608596172"/>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rot="10800000" flipV="1">
            <a:off x="0" y="5467348"/>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dirty="0">
              <a:solidFill>
                <a:srgbClr val="000000"/>
              </a:solidFill>
            </a:endParaRPr>
          </a:p>
        </p:txBody>
      </p:sp>
      <p:sp>
        <p:nvSpPr>
          <p:cNvPr id="7" name="Text Placeholder 6"/>
          <p:cNvSpPr>
            <a:spLocks noGrp="1"/>
          </p:cNvSpPr>
          <p:nvPr>
            <p:ph type="body" sz="quarter" idx="10"/>
          </p:nvPr>
        </p:nvSpPr>
        <p:spPr/>
        <p:txBody>
          <a:bodyPr/>
          <a:lstStyle/>
          <a:p>
            <a:r>
              <a:rPr lang="en-US" dirty="0" smtClean="0"/>
              <a:t>Facebook Analysis</a:t>
            </a:r>
            <a:endParaRPr lang="en-US" dirty="0"/>
          </a:p>
        </p:txBody>
      </p:sp>
      <p:sp>
        <p:nvSpPr>
          <p:cNvPr id="2" name="Title 1"/>
          <p:cNvSpPr>
            <a:spLocks noGrp="1"/>
          </p:cNvSpPr>
          <p:nvPr>
            <p:ph type="title"/>
          </p:nvPr>
        </p:nvSpPr>
        <p:spPr/>
        <p:txBody>
          <a:bodyPr/>
          <a:lstStyle/>
          <a:p>
            <a:r>
              <a:rPr lang="en-US" dirty="0"/>
              <a:t>Social Network </a:t>
            </a:r>
            <a:r>
              <a:rPr lang="en-US" dirty="0" smtClean="0"/>
              <a:t>Analysis</a:t>
            </a:r>
            <a:endParaRPr lang="en-US" dirty="0"/>
          </a:p>
        </p:txBody>
      </p:sp>
      <p:sp>
        <p:nvSpPr>
          <p:cNvPr id="4" name="Slide Number Placeholder 3"/>
          <p:cNvSpPr>
            <a:spLocks noGrp="1"/>
          </p:cNvSpPr>
          <p:nvPr>
            <p:ph type="sldNum" sz="quarter" idx="4"/>
          </p:nvPr>
        </p:nvSpPr>
        <p:spPr/>
        <p:txBody>
          <a:bodyPr/>
          <a:lstStyle/>
          <a:p>
            <a:pPr>
              <a:defRPr/>
            </a:pPr>
            <a:fld id="{A86557AE-D911-0F4C-AC53-EAE0FE81A38E}" type="slidenum">
              <a:rPr lang="en-US" smtClean="0"/>
              <a:pPr>
                <a:defRPr/>
              </a:pPr>
              <a:t>42</a:t>
            </a:fld>
            <a:endParaRPr lang="en-US"/>
          </a:p>
        </p:txBody>
      </p:sp>
      <p:pic>
        <p:nvPicPr>
          <p:cNvPr id="5" name="Picture 2"/>
          <p:cNvPicPr>
            <a:picLocks noChangeAspect="1" noChangeArrowheads="1"/>
          </p:cNvPicPr>
          <p:nvPr/>
        </p:nvPicPr>
        <p:blipFill>
          <a:blip r:embed="rId2" cstate="print"/>
          <a:srcRect/>
          <a:stretch>
            <a:fillRect/>
          </a:stretch>
        </p:blipFill>
        <p:spPr bwMode="auto">
          <a:xfrm>
            <a:off x="3962400" y="1676400"/>
            <a:ext cx="5084905" cy="2048087"/>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5054834" y="3870960"/>
            <a:ext cx="2900035" cy="2377440"/>
          </a:xfrm>
          <a:prstGeom prst="rect">
            <a:avLst/>
          </a:prstGeom>
          <a:noFill/>
          <a:ln w="9525">
            <a:noFill/>
            <a:miter lim="800000"/>
            <a:headEnd/>
            <a:tailEnd/>
          </a:ln>
        </p:spPr>
      </p:pic>
      <p:pic>
        <p:nvPicPr>
          <p:cNvPr id="1168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89760"/>
            <a:ext cx="3581400" cy="426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415165" y="1991829"/>
            <a:ext cx="680251" cy="461665"/>
          </a:xfrm>
          <a:prstGeom prst="rect">
            <a:avLst/>
          </a:prstGeom>
          <a:noFill/>
        </p:spPr>
        <p:txBody>
          <a:bodyPr wrap="none" rtlCol="0">
            <a:spAutoFit/>
          </a:bodyPr>
          <a:lstStyle/>
          <a:p>
            <a:pPr algn="ctr"/>
            <a:r>
              <a:rPr lang="en-US" sz="1200" b="1" dirty="0" smtClean="0">
                <a:latin typeface="+mn-lt"/>
              </a:rPr>
              <a:t>Average</a:t>
            </a:r>
          </a:p>
          <a:p>
            <a:pPr algn="ctr"/>
            <a:r>
              <a:rPr lang="en-US" sz="1200" b="1" dirty="0" smtClean="0">
                <a:latin typeface="+mn-lt"/>
              </a:rPr>
              <a:t>4.7</a:t>
            </a:r>
            <a:endParaRPr lang="en-US" sz="1200" b="1" dirty="0">
              <a:latin typeface="+mn-lt"/>
            </a:endParaRPr>
          </a:p>
        </p:txBody>
      </p:sp>
      <p:sp>
        <p:nvSpPr>
          <p:cNvPr id="9" name="TextBox 8"/>
          <p:cNvSpPr txBox="1"/>
          <p:nvPr/>
        </p:nvSpPr>
        <p:spPr>
          <a:xfrm>
            <a:off x="6934200" y="1970808"/>
            <a:ext cx="680250" cy="461665"/>
          </a:xfrm>
          <a:prstGeom prst="rect">
            <a:avLst/>
          </a:prstGeom>
          <a:noFill/>
        </p:spPr>
        <p:txBody>
          <a:bodyPr wrap="none" rtlCol="0">
            <a:spAutoFit/>
          </a:bodyPr>
          <a:lstStyle/>
          <a:p>
            <a:pPr algn="ctr"/>
            <a:r>
              <a:rPr lang="en-US" sz="1200" b="1" dirty="0" smtClean="0">
                <a:latin typeface="+mn-lt"/>
              </a:rPr>
              <a:t>Average</a:t>
            </a:r>
          </a:p>
          <a:p>
            <a:pPr algn="ctr"/>
            <a:r>
              <a:rPr lang="en-US" sz="1200" b="1" dirty="0" smtClean="0">
                <a:latin typeface="+mn-lt"/>
              </a:rPr>
              <a:t>4.3</a:t>
            </a:r>
            <a:endParaRPr lang="en-US" sz="1200" b="1" dirty="0">
              <a:latin typeface="+mn-lt"/>
            </a:endParaRPr>
          </a:p>
        </p:txBody>
      </p:sp>
      <p:sp>
        <p:nvSpPr>
          <p:cNvPr id="11" name="TextBox 10"/>
          <p:cNvSpPr txBox="1"/>
          <p:nvPr/>
        </p:nvSpPr>
        <p:spPr>
          <a:xfrm>
            <a:off x="6396588" y="4973386"/>
            <a:ext cx="1223412" cy="430887"/>
          </a:xfrm>
          <a:prstGeom prst="rect">
            <a:avLst/>
          </a:prstGeom>
          <a:noFill/>
        </p:spPr>
        <p:txBody>
          <a:bodyPr wrap="none" rtlCol="0">
            <a:spAutoFit/>
          </a:bodyPr>
          <a:lstStyle/>
          <a:p>
            <a:r>
              <a:rPr lang="en-US" sz="1100" b="1" dirty="0" smtClean="0">
                <a:latin typeface="+mn-lt"/>
              </a:rPr>
              <a:t>World  92%  99.6%</a:t>
            </a:r>
          </a:p>
          <a:p>
            <a:r>
              <a:rPr lang="en-US" sz="1100" b="1" dirty="0" smtClean="0">
                <a:latin typeface="+mn-lt"/>
              </a:rPr>
              <a:t>US        96%  99.7%</a:t>
            </a:r>
            <a:endParaRPr lang="en-US" sz="1100" b="1" dirty="0">
              <a:latin typeface="+mn-lt"/>
            </a:endParaRPr>
          </a:p>
        </p:txBody>
      </p:sp>
      <p:cxnSp>
        <p:nvCxnSpPr>
          <p:cNvPr id="12" name="Straight Arrow Connector 11"/>
          <p:cNvCxnSpPr/>
          <p:nvPr/>
        </p:nvCxnSpPr>
        <p:spPr bwMode="auto">
          <a:xfrm flipH="1">
            <a:off x="6553200" y="5404273"/>
            <a:ext cx="381000" cy="304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flipH="1">
            <a:off x="6781800" y="5404273"/>
            <a:ext cx="492525" cy="3048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26868754"/>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smtClean="0"/>
              <a:t>Looking for Cohesive Subgroups</a:t>
            </a:r>
            <a:endParaRPr lang="en-US" dirty="0"/>
          </a:p>
        </p:txBody>
      </p:sp>
      <p:sp>
        <p:nvSpPr>
          <p:cNvPr id="7" name="Content Placeholder 6"/>
          <p:cNvSpPr>
            <a:spLocks noGrp="1"/>
          </p:cNvSpPr>
          <p:nvPr>
            <p:ph idx="1"/>
          </p:nvPr>
        </p:nvSpPr>
        <p:spPr/>
        <p:txBody>
          <a:bodyPr/>
          <a:lstStyle/>
          <a:p>
            <a:endParaRPr lang="en-US"/>
          </a:p>
        </p:txBody>
      </p:sp>
      <p:sp>
        <p:nvSpPr>
          <p:cNvPr id="6" name="Title 5"/>
          <p:cNvSpPr>
            <a:spLocks noGrp="1"/>
          </p:cNvSpPr>
          <p:nvPr>
            <p:ph type="title"/>
          </p:nvPr>
        </p:nvSpPr>
        <p:spPr/>
        <p:txBody>
          <a:bodyPr/>
          <a:lstStyle/>
          <a:p>
            <a:r>
              <a:rPr lang="en-US" dirty="0" smtClean="0"/>
              <a:t>Social Network Analysis</a:t>
            </a:r>
            <a:endParaRPr lang="en-US" dirty="0"/>
          </a:p>
        </p:txBody>
      </p:sp>
      <p:sp>
        <p:nvSpPr>
          <p:cNvPr id="4" name="Slide Number Placeholder 3"/>
          <p:cNvSpPr>
            <a:spLocks noGrp="1"/>
          </p:cNvSpPr>
          <p:nvPr>
            <p:ph type="sldNum" sz="quarter" idx="4"/>
          </p:nvPr>
        </p:nvSpPr>
        <p:spPr/>
        <p:txBody>
          <a:bodyPr/>
          <a:lstStyle/>
          <a:p>
            <a:fld id="{47BF6CFA-B0F0-43F9-AC94-0122DD65F98C}" type="slidenum">
              <a:rPr lang="en-US" smtClean="0"/>
              <a:t>43</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47800"/>
            <a:ext cx="9143999" cy="5105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2222960"/>
      </p:ext>
    </p:extLst>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600200"/>
            <a:ext cx="5181600" cy="28930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0"/>
          </p:nvPr>
        </p:nvSpPr>
        <p:spPr/>
        <p:txBody>
          <a:bodyPr/>
          <a:lstStyle/>
          <a:p>
            <a:r>
              <a:rPr lang="en-US" dirty="0" smtClean="0"/>
              <a:t>Cohesive Subgroups</a:t>
            </a:r>
            <a:endParaRPr lang="en-US" dirty="0"/>
          </a:p>
        </p:txBody>
      </p:sp>
      <p:sp>
        <p:nvSpPr>
          <p:cNvPr id="3" name="Content Placeholder 2"/>
          <p:cNvSpPr>
            <a:spLocks noGrp="1"/>
          </p:cNvSpPr>
          <p:nvPr>
            <p:ph idx="1"/>
          </p:nvPr>
        </p:nvSpPr>
        <p:spPr>
          <a:xfrm>
            <a:off x="457200" y="4851445"/>
            <a:ext cx="8229600" cy="1676400"/>
          </a:xfrm>
          <a:ln>
            <a:solidFill>
              <a:schemeClr val="tx1"/>
            </a:solidFill>
            <a:prstDash val="dash"/>
          </a:ln>
        </p:spPr>
        <p:txBody>
          <a:bodyPr/>
          <a:lstStyle/>
          <a:p>
            <a:pPr marL="0" indent="0">
              <a:buNone/>
            </a:pPr>
            <a:r>
              <a:rPr lang="en-US" sz="1800" dirty="0"/>
              <a:t>Many individuals have </a:t>
            </a:r>
            <a:r>
              <a:rPr lang="en-US" sz="1800" dirty="0" smtClean="0"/>
              <a:t>large clusters </a:t>
            </a:r>
            <a:r>
              <a:rPr lang="en-US" sz="1800" dirty="0"/>
              <a:t>of friends corresponding to well-defined foci of </a:t>
            </a:r>
            <a:r>
              <a:rPr lang="en-US" sz="1800" dirty="0" smtClean="0"/>
              <a:t>interaction in </a:t>
            </a:r>
            <a:r>
              <a:rPr lang="en-US" sz="1800" dirty="0"/>
              <a:t>their lives, such as their cluster of co-workers </a:t>
            </a:r>
            <a:r>
              <a:rPr lang="en-US" sz="1800" dirty="0" smtClean="0"/>
              <a:t>or the </a:t>
            </a:r>
            <a:r>
              <a:rPr lang="en-US" sz="1800" dirty="0"/>
              <a:t>cluster of people with whom they attended college. </a:t>
            </a:r>
            <a:r>
              <a:rPr lang="en-US" sz="1800" dirty="0" smtClean="0"/>
              <a:t>Since many </a:t>
            </a:r>
            <a:r>
              <a:rPr lang="en-US" sz="1800" dirty="0"/>
              <a:t>people within these clusters know each other, the </a:t>
            </a:r>
            <a:r>
              <a:rPr lang="en-US" sz="1800" dirty="0" smtClean="0"/>
              <a:t> clusters contain </a:t>
            </a:r>
            <a:r>
              <a:rPr lang="en-US" sz="1800" dirty="0"/>
              <a:t>links of very high </a:t>
            </a:r>
            <a:r>
              <a:rPr lang="en-US" sz="1800" dirty="0" err="1"/>
              <a:t>embeddedness</a:t>
            </a:r>
            <a:r>
              <a:rPr lang="en-US" sz="1800" dirty="0"/>
              <a:t>, even </a:t>
            </a:r>
            <a:r>
              <a:rPr lang="en-US" sz="1800" dirty="0" smtClean="0"/>
              <a:t>though they </a:t>
            </a:r>
            <a:r>
              <a:rPr lang="en-US" sz="1800" dirty="0"/>
              <a:t>do not necessarily correspond to particularly strong ties.</a:t>
            </a:r>
          </a:p>
        </p:txBody>
      </p:sp>
      <p:sp>
        <p:nvSpPr>
          <p:cNvPr id="4" name="Title 3"/>
          <p:cNvSpPr>
            <a:spLocks noGrp="1"/>
          </p:cNvSpPr>
          <p:nvPr>
            <p:ph type="title"/>
          </p:nvPr>
        </p:nvSpPr>
        <p:spPr/>
        <p:txBody>
          <a:bodyPr/>
          <a:lstStyle/>
          <a:p>
            <a:r>
              <a:rPr lang="en-US" dirty="0" smtClean="0"/>
              <a:t>Sociology</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44</a:t>
            </a:fld>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2244163" cy="2923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a:stCxn id="36866" idx="2"/>
          </p:cNvCxnSpPr>
          <p:nvPr/>
        </p:nvCxnSpPr>
        <p:spPr bwMode="auto">
          <a:xfrm>
            <a:off x="1655482" y="4523968"/>
            <a:ext cx="0" cy="327477"/>
          </a:xfrm>
          <a:prstGeom prst="straightConnector1">
            <a:avLst/>
          </a:prstGeom>
          <a:solidFill>
            <a:schemeClr val="accent2"/>
          </a:solidFill>
          <a:ln w="19050" cap="sq" cmpd="sng" algn="ctr">
            <a:solidFill>
              <a:schemeClr val="tx2"/>
            </a:solidFill>
            <a:prstDash val="solid"/>
            <a:round/>
            <a:headEnd type="none" w="med" len="med"/>
            <a:tailEnd type="triangle" w="med" len="med"/>
          </a:ln>
          <a:effectLst/>
        </p:spPr>
      </p:cxnSp>
      <p:cxnSp>
        <p:nvCxnSpPr>
          <p:cNvPr id="12" name="Straight Arrow Connector 11"/>
          <p:cNvCxnSpPr/>
          <p:nvPr/>
        </p:nvCxnSpPr>
        <p:spPr bwMode="auto">
          <a:xfrm flipV="1">
            <a:off x="5936330" y="4491754"/>
            <a:ext cx="0" cy="358729"/>
          </a:xfrm>
          <a:prstGeom prst="straightConnector1">
            <a:avLst/>
          </a:prstGeom>
          <a:solidFill>
            <a:schemeClr val="accent2"/>
          </a:solidFill>
          <a:ln w="19050" cap="sq" cmpd="sng" algn="ctr">
            <a:solidFill>
              <a:schemeClr val="tx2"/>
            </a:solidFill>
            <a:prstDash val="solid"/>
            <a:round/>
            <a:headEnd type="none" w="med" len="med"/>
            <a:tailEnd type="triangle" w="med" len="med"/>
          </a:ln>
          <a:effectLst/>
        </p:spPr>
      </p:cxnSp>
    </p:spTree>
    <p:extLst>
      <p:ext uri="{BB962C8B-B14F-4D97-AF65-F5344CB8AC3E}">
        <p14:creationId xmlns:p14="http://schemas.microsoft.com/office/powerpoint/2010/main" val="11891677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Cohesive Subgroups</a:t>
            </a:r>
            <a:endParaRPr lang="en-US" dirty="0"/>
          </a:p>
        </p:txBody>
      </p:sp>
      <p:sp>
        <p:nvSpPr>
          <p:cNvPr id="3" name="Content Placeholder 2"/>
          <p:cNvSpPr>
            <a:spLocks noGrp="1"/>
          </p:cNvSpPr>
          <p:nvPr>
            <p:ph idx="1"/>
          </p:nvPr>
        </p:nvSpPr>
        <p:spPr>
          <a:xfrm>
            <a:off x="2819400" y="1752600"/>
            <a:ext cx="5791200" cy="4039998"/>
          </a:xfrm>
        </p:spPr>
        <p:txBody>
          <a:bodyPr/>
          <a:lstStyle/>
          <a:p>
            <a:r>
              <a:rPr lang="en-US" sz="1800" dirty="0" smtClean="0"/>
              <a:t>In a </a:t>
            </a:r>
            <a:r>
              <a:rPr lang="en-US" sz="1800" b="1" i="1" dirty="0" smtClean="0"/>
              <a:t>complete</a:t>
            </a:r>
            <a:r>
              <a:rPr lang="en-US" sz="1800" dirty="0" smtClean="0"/>
              <a:t> graph all the nodes are adjacent to one another</a:t>
            </a:r>
          </a:p>
          <a:p>
            <a:r>
              <a:rPr lang="en-US" sz="1800" dirty="0" smtClean="0"/>
              <a:t>A network is </a:t>
            </a:r>
            <a:r>
              <a:rPr lang="en-US" sz="1800" b="1" i="1" dirty="0" smtClean="0"/>
              <a:t>connected</a:t>
            </a:r>
            <a:r>
              <a:rPr lang="en-US" sz="1800" dirty="0" smtClean="0"/>
              <a:t> if every two nodes in the network are connected by some path in the network</a:t>
            </a:r>
          </a:p>
          <a:p>
            <a:pPr lvl="1"/>
            <a:r>
              <a:rPr lang="en-US" sz="1400" dirty="0" smtClean="0"/>
              <a:t>A </a:t>
            </a:r>
            <a:r>
              <a:rPr lang="en-US" sz="1400" dirty="0"/>
              <a:t>directed graph is </a:t>
            </a:r>
            <a:r>
              <a:rPr lang="en-US" sz="1400" b="1" i="1" dirty="0"/>
              <a:t>strongly connected </a:t>
            </a:r>
            <a:r>
              <a:rPr lang="en-US" sz="1400" dirty="0"/>
              <a:t>if and only if for every </a:t>
            </a:r>
            <a:r>
              <a:rPr lang="en-US" sz="1400" dirty="0" smtClean="0"/>
              <a:t>pair of </a:t>
            </a:r>
            <a:r>
              <a:rPr lang="en-US" sz="1400" dirty="0"/>
              <a:t>vertices x , y, there is a directed path from x to y and a </a:t>
            </a:r>
            <a:r>
              <a:rPr lang="en-US" sz="1400" dirty="0" smtClean="0"/>
              <a:t>directed path </a:t>
            </a:r>
            <a:r>
              <a:rPr lang="en-US" sz="1400" dirty="0"/>
              <a:t>from y to </a:t>
            </a:r>
            <a:r>
              <a:rPr lang="en-US" sz="1400" dirty="0" smtClean="0"/>
              <a:t>x between them. It is </a:t>
            </a:r>
            <a:r>
              <a:rPr lang="en-US" sz="1400" b="1" i="1" dirty="0" smtClean="0"/>
              <a:t>weakly connected </a:t>
            </a:r>
            <a:r>
              <a:rPr lang="en-US" sz="1400" dirty="0" smtClean="0"/>
              <a:t>if there is at least an undirected path for every pair of vertices.</a:t>
            </a:r>
          </a:p>
          <a:p>
            <a:r>
              <a:rPr lang="en-US" sz="1800" dirty="0" smtClean="0"/>
              <a:t>A graph G has </a:t>
            </a:r>
            <a:r>
              <a:rPr lang="en-US" sz="1800" b="1" i="1" dirty="0" smtClean="0"/>
              <a:t>components</a:t>
            </a:r>
            <a:r>
              <a:rPr lang="en-US" sz="1800" dirty="0" smtClean="0"/>
              <a:t> G1 and G2 if no (undirected) path exists between any node in G1 to any node of G2 (component is an isolated </a:t>
            </a:r>
            <a:r>
              <a:rPr lang="en-US" sz="1800" dirty="0" err="1" smtClean="0"/>
              <a:t>subgraph</a:t>
            </a:r>
            <a:r>
              <a:rPr lang="en-US" sz="1800" dirty="0" smtClean="0"/>
              <a:t>)</a:t>
            </a:r>
          </a:p>
          <a:p>
            <a:r>
              <a:rPr lang="en-US" sz="1800" dirty="0" smtClean="0"/>
              <a:t>A link is a </a:t>
            </a:r>
            <a:r>
              <a:rPr lang="en-US" sz="1800" b="1" i="1" dirty="0" smtClean="0"/>
              <a:t>bridge</a:t>
            </a:r>
            <a:r>
              <a:rPr lang="en-US" sz="1800" i="1" dirty="0" smtClean="0"/>
              <a:t> </a:t>
            </a:r>
            <a:r>
              <a:rPr lang="en-US" sz="1800" dirty="0" smtClean="0"/>
              <a:t>in a network if it’s removal increases the number of components in the network</a:t>
            </a:r>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45</a:t>
            </a:fld>
            <a:endParaRPr lang="en-US" dirty="0"/>
          </a:p>
        </p:txBody>
      </p:sp>
      <p:grpSp>
        <p:nvGrpSpPr>
          <p:cNvPr id="6" name="Group 5"/>
          <p:cNvGrpSpPr/>
          <p:nvPr/>
        </p:nvGrpSpPr>
        <p:grpSpPr>
          <a:xfrm>
            <a:off x="457200" y="1600200"/>
            <a:ext cx="2057400" cy="4800600"/>
            <a:chOff x="381000" y="1447800"/>
            <a:chExt cx="2057400" cy="4800600"/>
          </a:xfrm>
          <a:solidFill>
            <a:schemeClr val="bg2">
              <a:lumMod val="50000"/>
            </a:schemeClr>
          </a:solidFill>
        </p:grpSpPr>
        <p:sp>
          <p:nvSpPr>
            <p:cNvPr id="7" name="Oval 6"/>
            <p:cNvSpPr/>
            <p:nvPr/>
          </p:nvSpPr>
          <p:spPr bwMode="auto">
            <a:xfrm>
              <a:off x="3810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A</a:t>
              </a:r>
            </a:p>
          </p:txBody>
        </p:sp>
        <p:sp>
          <p:nvSpPr>
            <p:cNvPr id="8" name="Oval 7"/>
            <p:cNvSpPr/>
            <p:nvPr/>
          </p:nvSpPr>
          <p:spPr bwMode="auto">
            <a:xfrm>
              <a:off x="762000" y="1524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B</a:t>
              </a:r>
            </a:p>
          </p:txBody>
        </p:sp>
        <p:sp>
          <p:nvSpPr>
            <p:cNvPr id="9" name="Oval 8"/>
            <p:cNvSpPr/>
            <p:nvPr/>
          </p:nvSpPr>
          <p:spPr bwMode="auto">
            <a:xfrm>
              <a:off x="1524000" y="1447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E</a:t>
              </a:r>
            </a:p>
          </p:txBody>
        </p:sp>
        <p:sp>
          <p:nvSpPr>
            <p:cNvPr id="10" name="Oval 9"/>
            <p:cNvSpPr/>
            <p:nvPr/>
          </p:nvSpPr>
          <p:spPr bwMode="auto">
            <a:xfrm>
              <a:off x="17526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smtClean="0">
                  <a:solidFill>
                    <a:schemeClr val="bg1"/>
                  </a:solidFill>
                  <a:latin typeface="Arial" pitchFamily="34" charset="0"/>
                </a:rPr>
                <a:t>G</a:t>
              </a:r>
              <a:endParaRPr kumimoji="0" lang="en-US" sz="1200" b="1" i="0" u="none" strike="noStrike" cap="none" normalizeH="0" baseline="0" dirty="0" smtClean="0">
                <a:ln>
                  <a:noFill/>
                </a:ln>
                <a:solidFill>
                  <a:schemeClr val="bg1"/>
                </a:solidFill>
                <a:latin typeface="Arial" pitchFamily="34" charset="0"/>
              </a:endParaRPr>
            </a:p>
          </p:txBody>
        </p:sp>
        <p:sp>
          <p:nvSpPr>
            <p:cNvPr id="11" name="Oval 10"/>
            <p:cNvSpPr/>
            <p:nvPr/>
          </p:nvSpPr>
          <p:spPr bwMode="auto">
            <a:xfrm>
              <a:off x="1066800" y="2057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D</a:t>
              </a:r>
            </a:p>
          </p:txBody>
        </p:sp>
        <p:sp>
          <p:nvSpPr>
            <p:cNvPr id="12" name="Oval 11"/>
            <p:cNvSpPr/>
            <p:nvPr/>
          </p:nvSpPr>
          <p:spPr bwMode="auto">
            <a:xfrm>
              <a:off x="1219200" y="2667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F</a:t>
              </a:r>
            </a:p>
          </p:txBody>
        </p:sp>
        <p:sp>
          <p:nvSpPr>
            <p:cNvPr id="13" name="Oval 12"/>
            <p:cNvSpPr/>
            <p:nvPr/>
          </p:nvSpPr>
          <p:spPr bwMode="auto">
            <a:xfrm>
              <a:off x="457200" y="2743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C</a:t>
              </a:r>
            </a:p>
          </p:txBody>
        </p:sp>
        <p:sp>
          <p:nvSpPr>
            <p:cNvPr id="14" name="Oval 13"/>
            <p:cNvSpPr/>
            <p:nvPr/>
          </p:nvSpPr>
          <p:spPr bwMode="auto">
            <a:xfrm>
              <a:off x="1371600" y="3200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H</a:t>
              </a:r>
            </a:p>
          </p:txBody>
        </p:sp>
        <p:sp>
          <p:nvSpPr>
            <p:cNvPr id="15" name="Oval 14"/>
            <p:cNvSpPr/>
            <p:nvPr/>
          </p:nvSpPr>
          <p:spPr bwMode="auto">
            <a:xfrm>
              <a:off x="457200" y="3581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R</a:t>
              </a:r>
            </a:p>
          </p:txBody>
        </p:sp>
        <p:sp>
          <p:nvSpPr>
            <p:cNvPr id="16" name="Oval 15"/>
            <p:cNvSpPr/>
            <p:nvPr/>
          </p:nvSpPr>
          <p:spPr bwMode="auto">
            <a:xfrm>
              <a:off x="1371600" y="3733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I</a:t>
              </a:r>
            </a:p>
          </p:txBody>
        </p:sp>
        <p:sp>
          <p:nvSpPr>
            <p:cNvPr id="17" name="Oval 16"/>
            <p:cNvSpPr/>
            <p:nvPr/>
          </p:nvSpPr>
          <p:spPr bwMode="auto">
            <a:xfrm>
              <a:off x="1981200" y="3810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N</a:t>
              </a:r>
            </a:p>
          </p:txBody>
        </p:sp>
        <p:sp>
          <p:nvSpPr>
            <p:cNvPr id="18" name="Oval 17"/>
            <p:cNvSpPr/>
            <p:nvPr/>
          </p:nvSpPr>
          <p:spPr bwMode="auto">
            <a:xfrm>
              <a:off x="914400" y="4038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P</a:t>
              </a:r>
            </a:p>
          </p:txBody>
        </p:sp>
        <p:sp>
          <p:nvSpPr>
            <p:cNvPr id="19" name="Oval 18"/>
            <p:cNvSpPr/>
            <p:nvPr/>
          </p:nvSpPr>
          <p:spPr bwMode="auto">
            <a:xfrm>
              <a:off x="838200" y="4572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K</a:t>
              </a:r>
            </a:p>
          </p:txBody>
        </p:sp>
        <p:sp>
          <p:nvSpPr>
            <p:cNvPr id="20" name="Oval 19"/>
            <p:cNvSpPr/>
            <p:nvPr/>
          </p:nvSpPr>
          <p:spPr bwMode="auto">
            <a:xfrm>
              <a:off x="2133600" y="4419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O</a:t>
              </a:r>
            </a:p>
          </p:txBody>
        </p:sp>
        <p:sp>
          <p:nvSpPr>
            <p:cNvPr id="21" name="Oval 20"/>
            <p:cNvSpPr/>
            <p:nvPr/>
          </p:nvSpPr>
          <p:spPr bwMode="auto">
            <a:xfrm>
              <a:off x="1524000" y="4267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J</a:t>
              </a:r>
            </a:p>
          </p:txBody>
        </p:sp>
        <p:sp>
          <p:nvSpPr>
            <p:cNvPr id="22" name="Oval 21"/>
            <p:cNvSpPr/>
            <p:nvPr/>
          </p:nvSpPr>
          <p:spPr bwMode="auto">
            <a:xfrm>
              <a:off x="1752600" y="4800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M</a:t>
              </a:r>
            </a:p>
          </p:txBody>
        </p:sp>
        <p:sp>
          <p:nvSpPr>
            <p:cNvPr id="23" name="Oval 22"/>
            <p:cNvSpPr/>
            <p:nvPr/>
          </p:nvSpPr>
          <p:spPr bwMode="auto">
            <a:xfrm>
              <a:off x="1295400" y="4876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L</a:t>
              </a:r>
            </a:p>
          </p:txBody>
        </p:sp>
        <p:sp>
          <p:nvSpPr>
            <p:cNvPr id="24" name="Oval 23"/>
            <p:cNvSpPr/>
            <p:nvPr/>
          </p:nvSpPr>
          <p:spPr bwMode="auto">
            <a:xfrm>
              <a:off x="1828800" y="5410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Q</a:t>
              </a:r>
            </a:p>
          </p:txBody>
        </p:sp>
        <p:sp>
          <p:nvSpPr>
            <p:cNvPr id="25" name="Oval 24"/>
            <p:cNvSpPr/>
            <p:nvPr/>
          </p:nvSpPr>
          <p:spPr bwMode="auto">
            <a:xfrm>
              <a:off x="1828800" y="594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S</a:t>
              </a:r>
            </a:p>
          </p:txBody>
        </p:sp>
        <p:cxnSp>
          <p:nvCxnSpPr>
            <p:cNvPr id="26" name="Straight Connector 25"/>
            <p:cNvCxnSpPr>
              <a:endCxn id="8" idx="3"/>
            </p:cNvCxnSpPr>
            <p:nvPr/>
          </p:nvCxnSpPr>
          <p:spPr bwMode="auto">
            <a:xfrm flipV="1">
              <a:off x="609600" y="1784163"/>
              <a:ext cx="197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27" name="Straight Connector 26"/>
            <p:cNvCxnSpPr>
              <a:stCxn id="13" idx="7"/>
              <a:endCxn id="11" idx="3"/>
            </p:cNvCxnSpPr>
            <p:nvPr/>
          </p:nvCxnSpPr>
          <p:spPr bwMode="auto">
            <a:xfrm flipV="1">
              <a:off x="717363" y="2317563"/>
              <a:ext cx="394074" cy="4702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28" name="Straight Connector 27"/>
            <p:cNvCxnSpPr>
              <a:stCxn id="7" idx="6"/>
              <a:endCxn id="11" idx="2"/>
            </p:cNvCxnSpPr>
            <p:nvPr/>
          </p:nvCxnSpPr>
          <p:spPr bwMode="auto">
            <a:xfrm flipV="1">
              <a:off x="6858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29" name="Straight Connector 28"/>
            <p:cNvCxnSpPr>
              <a:stCxn id="9" idx="2"/>
              <a:endCxn id="8" idx="6"/>
            </p:cNvCxnSpPr>
            <p:nvPr/>
          </p:nvCxnSpPr>
          <p:spPr bwMode="auto">
            <a:xfrm flipH="1">
              <a:off x="1066800" y="1600200"/>
              <a:ext cx="4572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0" name="Straight Connector 29"/>
            <p:cNvCxnSpPr>
              <a:stCxn id="11" idx="1"/>
              <a:endCxn id="8" idx="5"/>
            </p:cNvCxnSpPr>
            <p:nvPr/>
          </p:nvCxnSpPr>
          <p:spPr bwMode="auto">
            <a:xfrm flipH="1" flipV="1">
              <a:off x="1022163" y="1784163"/>
              <a:ext cx="892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1" name="Straight Connector 30"/>
            <p:cNvCxnSpPr/>
            <p:nvPr/>
          </p:nvCxnSpPr>
          <p:spPr bwMode="auto">
            <a:xfrm flipH="1" flipV="1">
              <a:off x="1066800" y="1752601"/>
              <a:ext cx="685800" cy="457199"/>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2" name="Straight Connector 31"/>
            <p:cNvCxnSpPr>
              <a:stCxn id="11" idx="7"/>
              <a:endCxn id="9" idx="4"/>
            </p:cNvCxnSpPr>
            <p:nvPr/>
          </p:nvCxnSpPr>
          <p:spPr bwMode="auto">
            <a:xfrm flipV="1">
              <a:off x="1326963" y="1752600"/>
              <a:ext cx="3494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3" name="Straight Connector 32"/>
            <p:cNvCxnSpPr>
              <a:stCxn id="10" idx="0"/>
              <a:endCxn id="9" idx="5"/>
            </p:cNvCxnSpPr>
            <p:nvPr/>
          </p:nvCxnSpPr>
          <p:spPr bwMode="auto">
            <a:xfrm flipH="1" flipV="1">
              <a:off x="1784163" y="1707963"/>
              <a:ext cx="120837" cy="4256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4" name="Straight Connector 33"/>
            <p:cNvCxnSpPr>
              <a:stCxn id="11" idx="6"/>
              <a:endCxn id="10" idx="2"/>
            </p:cNvCxnSpPr>
            <p:nvPr/>
          </p:nvCxnSpPr>
          <p:spPr bwMode="auto">
            <a:xfrm>
              <a:off x="13716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5" name="Straight Connector 34"/>
            <p:cNvCxnSpPr>
              <a:stCxn id="7" idx="5"/>
            </p:cNvCxnSpPr>
            <p:nvPr/>
          </p:nvCxnSpPr>
          <p:spPr bwMode="auto">
            <a:xfrm>
              <a:off x="641163" y="2393763"/>
              <a:ext cx="578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6" name="Straight Connector 35"/>
            <p:cNvCxnSpPr>
              <a:stCxn id="12" idx="0"/>
              <a:endCxn id="11" idx="4"/>
            </p:cNvCxnSpPr>
            <p:nvPr/>
          </p:nvCxnSpPr>
          <p:spPr bwMode="auto">
            <a:xfrm flipH="1" flipV="1">
              <a:off x="1219200" y="2362200"/>
              <a:ext cx="1524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7" name="Straight Connector 36"/>
            <p:cNvCxnSpPr>
              <a:stCxn id="10" idx="3"/>
              <a:endCxn id="12" idx="7"/>
            </p:cNvCxnSpPr>
            <p:nvPr/>
          </p:nvCxnSpPr>
          <p:spPr bwMode="auto">
            <a:xfrm flipH="1">
              <a:off x="1479363" y="2393763"/>
              <a:ext cx="3178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8" name="Straight Connector 37"/>
            <p:cNvCxnSpPr>
              <a:stCxn id="14" idx="0"/>
              <a:endCxn id="10" idx="4"/>
            </p:cNvCxnSpPr>
            <p:nvPr/>
          </p:nvCxnSpPr>
          <p:spPr bwMode="auto">
            <a:xfrm flipV="1">
              <a:off x="1524000" y="2438400"/>
              <a:ext cx="381000" cy="7620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9" name="Straight Connector 38"/>
            <p:cNvCxnSpPr>
              <a:stCxn id="14" idx="1"/>
              <a:endCxn id="12" idx="4"/>
            </p:cNvCxnSpPr>
            <p:nvPr/>
          </p:nvCxnSpPr>
          <p:spPr bwMode="auto">
            <a:xfrm flipH="1" flipV="1">
              <a:off x="1371600" y="2971800"/>
              <a:ext cx="446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0" name="Straight Connector 39"/>
            <p:cNvCxnSpPr>
              <a:stCxn id="14" idx="2"/>
              <a:endCxn id="13" idx="5"/>
            </p:cNvCxnSpPr>
            <p:nvPr/>
          </p:nvCxnSpPr>
          <p:spPr bwMode="auto">
            <a:xfrm flipH="1" flipV="1">
              <a:off x="717363" y="3003363"/>
              <a:ext cx="6542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1" name="Straight Connector 40"/>
            <p:cNvCxnSpPr>
              <a:stCxn id="15" idx="6"/>
              <a:endCxn id="14" idx="3"/>
            </p:cNvCxnSpPr>
            <p:nvPr/>
          </p:nvCxnSpPr>
          <p:spPr bwMode="auto">
            <a:xfrm flipV="1">
              <a:off x="762000" y="3460563"/>
              <a:ext cx="6542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2" name="Straight Connector 41"/>
            <p:cNvCxnSpPr>
              <a:stCxn id="18" idx="7"/>
              <a:endCxn id="16" idx="2"/>
            </p:cNvCxnSpPr>
            <p:nvPr/>
          </p:nvCxnSpPr>
          <p:spPr bwMode="auto">
            <a:xfrm flipV="1">
              <a:off x="1174563" y="3886200"/>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3" name="Straight Connector 42"/>
            <p:cNvCxnSpPr>
              <a:stCxn id="17" idx="2"/>
              <a:endCxn id="16" idx="6"/>
            </p:cNvCxnSpPr>
            <p:nvPr/>
          </p:nvCxnSpPr>
          <p:spPr bwMode="auto">
            <a:xfrm flipH="1" flipV="1">
              <a:off x="1676400" y="38862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4" name="Straight Connector 43"/>
            <p:cNvCxnSpPr>
              <a:stCxn id="21" idx="0"/>
              <a:endCxn id="16" idx="4"/>
            </p:cNvCxnSpPr>
            <p:nvPr/>
          </p:nvCxnSpPr>
          <p:spPr bwMode="auto">
            <a:xfrm flipH="1" flipV="1">
              <a:off x="1524000" y="40386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5" name="Straight Connector 44"/>
            <p:cNvCxnSpPr>
              <a:stCxn id="18" idx="5"/>
              <a:endCxn id="21" idx="2"/>
            </p:cNvCxnSpPr>
            <p:nvPr/>
          </p:nvCxnSpPr>
          <p:spPr bwMode="auto">
            <a:xfrm>
              <a:off x="1174563" y="4298763"/>
              <a:ext cx="349437" cy="1208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6" name="Straight Connector 45"/>
            <p:cNvCxnSpPr>
              <a:stCxn id="19" idx="6"/>
              <a:endCxn id="21" idx="3"/>
            </p:cNvCxnSpPr>
            <p:nvPr/>
          </p:nvCxnSpPr>
          <p:spPr bwMode="auto">
            <a:xfrm flipV="1">
              <a:off x="1143000" y="4527363"/>
              <a:ext cx="4256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7" name="Straight Connector 46"/>
            <p:cNvCxnSpPr>
              <a:stCxn id="18" idx="4"/>
              <a:endCxn id="19" idx="0"/>
            </p:cNvCxnSpPr>
            <p:nvPr/>
          </p:nvCxnSpPr>
          <p:spPr bwMode="auto">
            <a:xfrm flipH="1">
              <a:off x="990600" y="4343400"/>
              <a:ext cx="762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8" name="Straight Connector 47"/>
            <p:cNvCxnSpPr>
              <a:stCxn id="21" idx="7"/>
              <a:endCxn id="17" idx="4"/>
            </p:cNvCxnSpPr>
            <p:nvPr/>
          </p:nvCxnSpPr>
          <p:spPr bwMode="auto">
            <a:xfrm flipV="1">
              <a:off x="1784163" y="4114800"/>
              <a:ext cx="3494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9" name="Straight Connector 48"/>
            <p:cNvCxnSpPr>
              <a:endCxn id="22" idx="0"/>
            </p:cNvCxnSpPr>
            <p:nvPr/>
          </p:nvCxnSpPr>
          <p:spPr bwMode="auto">
            <a:xfrm>
              <a:off x="1752600" y="45720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0" name="Straight Connector 49"/>
            <p:cNvCxnSpPr>
              <a:stCxn id="20" idx="2"/>
            </p:cNvCxnSpPr>
            <p:nvPr/>
          </p:nvCxnSpPr>
          <p:spPr bwMode="auto">
            <a:xfrm flipH="1" flipV="1">
              <a:off x="1828800" y="44958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1" name="Straight Connector 50"/>
            <p:cNvCxnSpPr>
              <a:stCxn id="23" idx="2"/>
              <a:endCxn id="19" idx="5"/>
            </p:cNvCxnSpPr>
            <p:nvPr/>
          </p:nvCxnSpPr>
          <p:spPr bwMode="auto">
            <a:xfrm flipH="1" flipV="1">
              <a:off x="1098363" y="4832163"/>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2" name="Straight Connector 51"/>
            <p:cNvCxnSpPr>
              <a:stCxn id="23" idx="7"/>
              <a:endCxn id="21" idx="4"/>
            </p:cNvCxnSpPr>
            <p:nvPr/>
          </p:nvCxnSpPr>
          <p:spPr bwMode="auto">
            <a:xfrm flipV="1">
              <a:off x="1555563" y="4572000"/>
              <a:ext cx="1208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3" name="Straight Connector 52"/>
            <p:cNvCxnSpPr>
              <a:stCxn id="16" idx="0"/>
              <a:endCxn id="14" idx="4"/>
            </p:cNvCxnSpPr>
            <p:nvPr/>
          </p:nvCxnSpPr>
          <p:spPr bwMode="auto">
            <a:xfrm flipV="1">
              <a:off x="1524000" y="35052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4" name="Straight Connector 53"/>
            <p:cNvCxnSpPr>
              <a:stCxn id="23" idx="5"/>
              <a:endCxn id="22" idx="3"/>
            </p:cNvCxnSpPr>
            <p:nvPr/>
          </p:nvCxnSpPr>
          <p:spPr bwMode="auto">
            <a:xfrm flipV="1">
              <a:off x="1555563" y="5060763"/>
              <a:ext cx="241674"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5" name="Straight Connector 54"/>
            <p:cNvCxnSpPr>
              <a:stCxn id="24" idx="0"/>
              <a:endCxn id="22" idx="4"/>
            </p:cNvCxnSpPr>
            <p:nvPr/>
          </p:nvCxnSpPr>
          <p:spPr bwMode="auto">
            <a:xfrm flipH="1" flipV="1">
              <a:off x="1905000" y="51054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6" name="Straight Connector 55"/>
            <p:cNvCxnSpPr>
              <a:stCxn id="25" idx="0"/>
              <a:endCxn id="24" idx="4"/>
            </p:cNvCxnSpPr>
            <p:nvPr/>
          </p:nvCxnSpPr>
          <p:spPr bwMode="auto">
            <a:xfrm flipV="1">
              <a:off x="1981200" y="57150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7" name="Straight Connector 56"/>
            <p:cNvCxnSpPr>
              <a:endCxn id="20" idx="0"/>
            </p:cNvCxnSpPr>
            <p:nvPr/>
          </p:nvCxnSpPr>
          <p:spPr bwMode="auto">
            <a:xfrm>
              <a:off x="2209800" y="41148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2031877608"/>
      </p:ext>
    </p:extLst>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61" name="Text Placeholder 60"/>
          <p:cNvSpPr>
            <a:spLocks noGrp="1"/>
          </p:cNvSpPr>
          <p:nvPr>
            <p:ph type="body" sz="quarter" idx="10"/>
          </p:nvPr>
        </p:nvSpPr>
        <p:spPr/>
        <p:txBody>
          <a:bodyPr/>
          <a:lstStyle/>
          <a:p>
            <a:r>
              <a:rPr lang="en-US" dirty="0" smtClean="0"/>
              <a:t>Cohesive Subgroups</a:t>
            </a:r>
            <a:endParaRPr lang="en-US" dirty="0"/>
          </a:p>
        </p:txBody>
      </p:sp>
      <p:sp>
        <p:nvSpPr>
          <p:cNvPr id="60" name="Content Placeholder 59"/>
          <p:cNvSpPr>
            <a:spLocks noGrp="1"/>
          </p:cNvSpPr>
          <p:nvPr>
            <p:ph idx="1"/>
          </p:nvPr>
        </p:nvSpPr>
        <p:spPr>
          <a:xfrm>
            <a:off x="3200400" y="1751202"/>
            <a:ext cx="5486400" cy="4525963"/>
          </a:xfrm>
        </p:spPr>
        <p:txBody>
          <a:bodyPr/>
          <a:lstStyle/>
          <a:p>
            <a:r>
              <a:rPr lang="en-US" sz="2000" dirty="0" smtClean="0"/>
              <a:t>A </a:t>
            </a:r>
            <a:r>
              <a:rPr lang="en-US" sz="2000" b="1" dirty="0" smtClean="0"/>
              <a:t>clique</a:t>
            </a:r>
            <a:r>
              <a:rPr lang="en-US" sz="2000" dirty="0" smtClean="0"/>
              <a:t> is a maximal </a:t>
            </a:r>
            <a:r>
              <a:rPr lang="en-US" sz="2000" u="sng" dirty="0" smtClean="0"/>
              <a:t>complete</a:t>
            </a:r>
            <a:r>
              <a:rPr lang="en-US" sz="2000" dirty="0" smtClean="0"/>
              <a:t> </a:t>
            </a:r>
            <a:r>
              <a:rPr lang="en-US" sz="2000" dirty="0" err="1" smtClean="0"/>
              <a:t>subnetwork</a:t>
            </a:r>
            <a:r>
              <a:rPr lang="en-US" sz="2000" dirty="0" smtClean="0"/>
              <a:t> containing three vertices or more.</a:t>
            </a:r>
          </a:p>
          <a:p>
            <a:r>
              <a:rPr lang="en-US" sz="2000" b="1" dirty="0" smtClean="0"/>
              <a:t>n-clique</a:t>
            </a:r>
            <a:r>
              <a:rPr lang="en-US" sz="2000" dirty="0" smtClean="0"/>
              <a:t> is a maximal </a:t>
            </a:r>
            <a:r>
              <a:rPr lang="en-US" sz="2000" dirty="0" err="1" smtClean="0"/>
              <a:t>subnetwork</a:t>
            </a:r>
            <a:r>
              <a:rPr lang="en-US" sz="2000" dirty="0" smtClean="0"/>
              <a:t> in which the </a:t>
            </a:r>
            <a:r>
              <a:rPr lang="en-US" sz="2000" dirty="0"/>
              <a:t>maximum path length for </a:t>
            </a:r>
            <a:r>
              <a:rPr lang="en-US" sz="2000" dirty="0" smtClean="0"/>
              <a:t>connection is “n” </a:t>
            </a:r>
            <a:r>
              <a:rPr lang="en-US" sz="2000" dirty="0"/>
              <a:t>(e.g. 2-clique has nodes connected by paths of 1 or 2 lengths).</a:t>
            </a:r>
            <a:endParaRPr lang="en-US" sz="2000" dirty="0" smtClean="0"/>
          </a:p>
          <a:p>
            <a:r>
              <a:rPr lang="en-US" sz="2000" dirty="0" smtClean="0"/>
              <a:t>A </a:t>
            </a:r>
            <a:r>
              <a:rPr lang="en-US" sz="2000" b="1" dirty="0"/>
              <a:t>k-core</a:t>
            </a:r>
            <a:r>
              <a:rPr lang="en-US" sz="2000" dirty="0"/>
              <a:t> is a maximal </a:t>
            </a:r>
            <a:r>
              <a:rPr lang="en-US" sz="2000" dirty="0" err="1"/>
              <a:t>subnetwork</a:t>
            </a:r>
            <a:r>
              <a:rPr lang="en-US" sz="2000" dirty="0"/>
              <a:t> in which each vertex has at least degree k within the </a:t>
            </a:r>
            <a:r>
              <a:rPr lang="en-US" sz="2000" dirty="0" err="1" smtClean="0"/>
              <a:t>subnetwork</a:t>
            </a:r>
            <a:r>
              <a:rPr lang="en-US" sz="2000" dirty="0"/>
              <a:t> </a:t>
            </a:r>
            <a:r>
              <a:rPr lang="en-US" sz="2000" dirty="0" smtClean="0"/>
              <a:t>(e.g. 3-core)</a:t>
            </a:r>
          </a:p>
          <a:p>
            <a:pPr fontAlgn="ctr"/>
            <a:r>
              <a:rPr lang="en-US" sz="2000" b="1" dirty="0"/>
              <a:t>Girvan-Newman </a:t>
            </a:r>
            <a:r>
              <a:rPr lang="en-US" sz="2000" b="1" dirty="0" smtClean="0"/>
              <a:t>Algorithm </a:t>
            </a:r>
            <a:r>
              <a:rPr lang="en-US" sz="2000" dirty="0" smtClean="0"/>
              <a:t>breaks complex networks into “communities” by removing edges (</a:t>
            </a:r>
            <a:r>
              <a:rPr lang="en-US" sz="2000" dirty="0" err="1" smtClean="0"/>
              <a:t>betweenness</a:t>
            </a:r>
            <a:r>
              <a:rPr lang="en-US" sz="2000" dirty="0" smtClean="0"/>
              <a:t>) resulting in fragmentation</a:t>
            </a:r>
            <a:endParaRPr lang="en-US" sz="2000" dirty="0"/>
          </a:p>
        </p:txBody>
      </p:sp>
      <p:sp>
        <p:nvSpPr>
          <p:cNvPr id="59" name="Title 58"/>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46</a:t>
            </a:fld>
            <a:endParaRPr lang="en-US" dirty="0"/>
          </a:p>
        </p:txBody>
      </p:sp>
      <p:grpSp>
        <p:nvGrpSpPr>
          <p:cNvPr id="7" name="Group 6"/>
          <p:cNvGrpSpPr/>
          <p:nvPr/>
        </p:nvGrpSpPr>
        <p:grpSpPr>
          <a:xfrm>
            <a:off x="457200" y="1600200"/>
            <a:ext cx="2057400" cy="4800600"/>
            <a:chOff x="381000" y="1447800"/>
            <a:chExt cx="2057400" cy="4800600"/>
          </a:xfrm>
          <a:solidFill>
            <a:schemeClr val="bg2">
              <a:lumMod val="50000"/>
            </a:schemeClr>
          </a:solidFill>
        </p:grpSpPr>
        <p:sp>
          <p:nvSpPr>
            <p:cNvPr id="8" name="Oval 7"/>
            <p:cNvSpPr/>
            <p:nvPr/>
          </p:nvSpPr>
          <p:spPr bwMode="auto">
            <a:xfrm>
              <a:off x="3810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A</a:t>
              </a:r>
            </a:p>
          </p:txBody>
        </p:sp>
        <p:sp>
          <p:nvSpPr>
            <p:cNvPr id="9" name="Oval 8"/>
            <p:cNvSpPr/>
            <p:nvPr/>
          </p:nvSpPr>
          <p:spPr bwMode="auto">
            <a:xfrm>
              <a:off x="762000" y="1524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B</a:t>
              </a:r>
            </a:p>
          </p:txBody>
        </p:sp>
        <p:sp>
          <p:nvSpPr>
            <p:cNvPr id="10" name="Oval 9"/>
            <p:cNvSpPr/>
            <p:nvPr/>
          </p:nvSpPr>
          <p:spPr bwMode="auto">
            <a:xfrm>
              <a:off x="1524000" y="1447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E</a:t>
              </a:r>
            </a:p>
          </p:txBody>
        </p:sp>
        <p:sp>
          <p:nvSpPr>
            <p:cNvPr id="11" name="Oval 10"/>
            <p:cNvSpPr/>
            <p:nvPr/>
          </p:nvSpPr>
          <p:spPr bwMode="auto">
            <a:xfrm>
              <a:off x="1752600" y="213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smtClean="0">
                  <a:solidFill>
                    <a:schemeClr val="bg1"/>
                  </a:solidFill>
                  <a:latin typeface="Arial" pitchFamily="34" charset="0"/>
                </a:rPr>
                <a:t>G</a:t>
              </a:r>
              <a:endParaRPr kumimoji="0" lang="en-US" sz="1200" b="1" i="0" u="none" strike="noStrike" cap="none" normalizeH="0" baseline="0" dirty="0" smtClean="0">
                <a:ln>
                  <a:noFill/>
                </a:ln>
                <a:solidFill>
                  <a:schemeClr val="bg1"/>
                </a:solidFill>
                <a:latin typeface="Arial" pitchFamily="34" charset="0"/>
              </a:endParaRPr>
            </a:p>
          </p:txBody>
        </p:sp>
        <p:sp>
          <p:nvSpPr>
            <p:cNvPr id="12" name="Oval 11"/>
            <p:cNvSpPr/>
            <p:nvPr/>
          </p:nvSpPr>
          <p:spPr bwMode="auto">
            <a:xfrm>
              <a:off x="1066800" y="2057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D</a:t>
              </a:r>
            </a:p>
          </p:txBody>
        </p:sp>
        <p:sp>
          <p:nvSpPr>
            <p:cNvPr id="13" name="Oval 12"/>
            <p:cNvSpPr/>
            <p:nvPr/>
          </p:nvSpPr>
          <p:spPr bwMode="auto">
            <a:xfrm>
              <a:off x="1219200" y="2667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F</a:t>
              </a:r>
            </a:p>
          </p:txBody>
        </p:sp>
        <p:sp>
          <p:nvSpPr>
            <p:cNvPr id="14" name="Oval 13"/>
            <p:cNvSpPr/>
            <p:nvPr/>
          </p:nvSpPr>
          <p:spPr bwMode="auto">
            <a:xfrm>
              <a:off x="457200" y="2743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C</a:t>
              </a:r>
            </a:p>
          </p:txBody>
        </p:sp>
        <p:sp>
          <p:nvSpPr>
            <p:cNvPr id="15" name="Oval 14"/>
            <p:cNvSpPr/>
            <p:nvPr/>
          </p:nvSpPr>
          <p:spPr bwMode="auto">
            <a:xfrm>
              <a:off x="1371600" y="3200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H</a:t>
              </a:r>
            </a:p>
          </p:txBody>
        </p:sp>
        <p:sp>
          <p:nvSpPr>
            <p:cNvPr id="16" name="Oval 15"/>
            <p:cNvSpPr/>
            <p:nvPr/>
          </p:nvSpPr>
          <p:spPr bwMode="auto">
            <a:xfrm>
              <a:off x="457200" y="35814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R</a:t>
              </a:r>
            </a:p>
          </p:txBody>
        </p:sp>
        <p:sp>
          <p:nvSpPr>
            <p:cNvPr id="17" name="Oval 16"/>
            <p:cNvSpPr/>
            <p:nvPr/>
          </p:nvSpPr>
          <p:spPr bwMode="auto">
            <a:xfrm>
              <a:off x="1371600" y="3733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I</a:t>
              </a:r>
            </a:p>
          </p:txBody>
        </p:sp>
        <p:sp>
          <p:nvSpPr>
            <p:cNvPr id="18" name="Oval 17"/>
            <p:cNvSpPr/>
            <p:nvPr/>
          </p:nvSpPr>
          <p:spPr bwMode="auto">
            <a:xfrm>
              <a:off x="1981200" y="3810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N</a:t>
              </a:r>
            </a:p>
          </p:txBody>
        </p:sp>
        <p:sp>
          <p:nvSpPr>
            <p:cNvPr id="19" name="Oval 18"/>
            <p:cNvSpPr/>
            <p:nvPr/>
          </p:nvSpPr>
          <p:spPr bwMode="auto">
            <a:xfrm>
              <a:off x="914400" y="4038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P</a:t>
              </a:r>
            </a:p>
          </p:txBody>
        </p:sp>
        <p:sp>
          <p:nvSpPr>
            <p:cNvPr id="20" name="Oval 19"/>
            <p:cNvSpPr/>
            <p:nvPr/>
          </p:nvSpPr>
          <p:spPr bwMode="auto">
            <a:xfrm>
              <a:off x="838200" y="45720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K</a:t>
              </a:r>
            </a:p>
          </p:txBody>
        </p:sp>
        <p:sp>
          <p:nvSpPr>
            <p:cNvPr id="21" name="Oval 20"/>
            <p:cNvSpPr/>
            <p:nvPr/>
          </p:nvSpPr>
          <p:spPr bwMode="auto">
            <a:xfrm>
              <a:off x="2133600" y="4419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O</a:t>
              </a:r>
            </a:p>
          </p:txBody>
        </p:sp>
        <p:sp>
          <p:nvSpPr>
            <p:cNvPr id="22" name="Oval 21"/>
            <p:cNvSpPr/>
            <p:nvPr/>
          </p:nvSpPr>
          <p:spPr bwMode="auto">
            <a:xfrm>
              <a:off x="1524000" y="4267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J</a:t>
              </a:r>
            </a:p>
          </p:txBody>
        </p:sp>
        <p:sp>
          <p:nvSpPr>
            <p:cNvPr id="23" name="Oval 22"/>
            <p:cNvSpPr/>
            <p:nvPr/>
          </p:nvSpPr>
          <p:spPr bwMode="auto">
            <a:xfrm>
              <a:off x="1752600" y="4800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M</a:t>
              </a:r>
            </a:p>
          </p:txBody>
        </p:sp>
        <p:sp>
          <p:nvSpPr>
            <p:cNvPr id="24" name="Oval 23"/>
            <p:cNvSpPr/>
            <p:nvPr/>
          </p:nvSpPr>
          <p:spPr bwMode="auto">
            <a:xfrm>
              <a:off x="1295400" y="48768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L</a:t>
              </a:r>
            </a:p>
          </p:txBody>
        </p:sp>
        <p:sp>
          <p:nvSpPr>
            <p:cNvPr id="25" name="Oval 24"/>
            <p:cNvSpPr/>
            <p:nvPr/>
          </p:nvSpPr>
          <p:spPr bwMode="auto">
            <a:xfrm>
              <a:off x="1828800" y="54102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Q</a:t>
              </a:r>
            </a:p>
          </p:txBody>
        </p:sp>
        <p:sp>
          <p:nvSpPr>
            <p:cNvPr id="26" name="Oval 25"/>
            <p:cNvSpPr/>
            <p:nvPr/>
          </p:nvSpPr>
          <p:spPr bwMode="auto">
            <a:xfrm>
              <a:off x="1828800" y="5943600"/>
              <a:ext cx="304800" cy="304800"/>
            </a:xfrm>
            <a:prstGeom prst="ellipse">
              <a:avLst/>
            </a:prstGeom>
            <a:grpFill/>
            <a:ln w="28575"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latin typeface="Arial" pitchFamily="34" charset="0"/>
                </a:rPr>
                <a:t>S</a:t>
              </a:r>
            </a:p>
          </p:txBody>
        </p:sp>
        <p:cxnSp>
          <p:nvCxnSpPr>
            <p:cNvPr id="27" name="Straight Connector 26"/>
            <p:cNvCxnSpPr>
              <a:endCxn id="9" idx="3"/>
            </p:cNvCxnSpPr>
            <p:nvPr/>
          </p:nvCxnSpPr>
          <p:spPr bwMode="auto">
            <a:xfrm flipV="1">
              <a:off x="609600" y="1784163"/>
              <a:ext cx="197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28" name="Straight Connector 27"/>
            <p:cNvCxnSpPr>
              <a:stCxn id="14" idx="7"/>
              <a:endCxn id="12" idx="3"/>
            </p:cNvCxnSpPr>
            <p:nvPr/>
          </p:nvCxnSpPr>
          <p:spPr bwMode="auto">
            <a:xfrm flipV="1">
              <a:off x="717363" y="2317563"/>
              <a:ext cx="394074" cy="4702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29" name="Straight Connector 28"/>
            <p:cNvCxnSpPr>
              <a:stCxn id="8" idx="6"/>
              <a:endCxn id="12" idx="2"/>
            </p:cNvCxnSpPr>
            <p:nvPr/>
          </p:nvCxnSpPr>
          <p:spPr bwMode="auto">
            <a:xfrm flipV="1">
              <a:off x="6858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0" name="Straight Connector 29"/>
            <p:cNvCxnSpPr>
              <a:stCxn id="10" idx="2"/>
              <a:endCxn id="9" idx="6"/>
            </p:cNvCxnSpPr>
            <p:nvPr/>
          </p:nvCxnSpPr>
          <p:spPr bwMode="auto">
            <a:xfrm flipH="1">
              <a:off x="1066800" y="1600200"/>
              <a:ext cx="4572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1" name="Straight Connector 30"/>
            <p:cNvCxnSpPr>
              <a:stCxn id="12" idx="1"/>
              <a:endCxn id="9" idx="5"/>
            </p:cNvCxnSpPr>
            <p:nvPr/>
          </p:nvCxnSpPr>
          <p:spPr bwMode="auto">
            <a:xfrm flipH="1" flipV="1">
              <a:off x="1022163" y="1784163"/>
              <a:ext cx="892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2" name="Straight Connector 31"/>
            <p:cNvCxnSpPr/>
            <p:nvPr/>
          </p:nvCxnSpPr>
          <p:spPr bwMode="auto">
            <a:xfrm flipH="1" flipV="1">
              <a:off x="1066800" y="1752601"/>
              <a:ext cx="685800" cy="457199"/>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3" name="Straight Connector 32"/>
            <p:cNvCxnSpPr>
              <a:stCxn id="12" idx="7"/>
              <a:endCxn id="10" idx="4"/>
            </p:cNvCxnSpPr>
            <p:nvPr/>
          </p:nvCxnSpPr>
          <p:spPr bwMode="auto">
            <a:xfrm flipV="1">
              <a:off x="1326963" y="1752600"/>
              <a:ext cx="3494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4" name="Straight Connector 33"/>
            <p:cNvCxnSpPr>
              <a:stCxn id="11" idx="0"/>
              <a:endCxn id="10" idx="5"/>
            </p:cNvCxnSpPr>
            <p:nvPr/>
          </p:nvCxnSpPr>
          <p:spPr bwMode="auto">
            <a:xfrm flipH="1" flipV="1">
              <a:off x="1784163" y="1707963"/>
              <a:ext cx="120837" cy="4256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5" name="Straight Connector 34"/>
            <p:cNvCxnSpPr>
              <a:stCxn id="12" idx="6"/>
              <a:endCxn id="11" idx="2"/>
            </p:cNvCxnSpPr>
            <p:nvPr/>
          </p:nvCxnSpPr>
          <p:spPr bwMode="auto">
            <a:xfrm>
              <a:off x="1371600" y="2209800"/>
              <a:ext cx="3810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6" name="Straight Connector 35"/>
            <p:cNvCxnSpPr>
              <a:stCxn id="8" idx="5"/>
            </p:cNvCxnSpPr>
            <p:nvPr/>
          </p:nvCxnSpPr>
          <p:spPr bwMode="auto">
            <a:xfrm>
              <a:off x="641163" y="2393763"/>
              <a:ext cx="5780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7" name="Straight Connector 36"/>
            <p:cNvCxnSpPr>
              <a:stCxn id="13" idx="0"/>
              <a:endCxn id="12" idx="4"/>
            </p:cNvCxnSpPr>
            <p:nvPr/>
          </p:nvCxnSpPr>
          <p:spPr bwMode="auto">
            <a:xfrm flipH="1" flipV="1">
              <a:off x="1219200" y="2362200"/>
              <a:ext cx="1524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8" name="Straight Connector 37"/>
            <p:cNvCxnSpPr>
              <a:stCxn id="11" idx="3"/>
              <a:endCxn id="13" idx="7"/>
            </p:cNvCxnSpPr>
            <p:nvPr/>
          </p:nvCxnSpPr>
          <p:spPr bwMode="auto">
            <a:xfrm flipH="1">
              <a:off x="1479363" y="2393763"/>
              <a:ext cx="317874" cy="317874"/>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39" name="Straight Connector 38"/>
            <p:cNvCxnSpPr>
              <a:stCxn id="15" idx="0"/>
              <a:endCxn id="11" idx="4"/>
            </p:cNvCxnSpPr>
            <p:nvPr/>
          </p:nvCxnSpPr>
          <p:spPr bwMode="auto">
            <a:xfrm flipV="1">
              <a:off x="1524000" y="2438400"/>
              <a:ext cx="381000" cy="7620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0" name="Straight Connector 39"/>
            <p:cNvCxnSpPr>
              <a:stCxn id="15" idx="1"/>
              <a:endCxn id="13" idx="4"/>
            </p:cNvCxnSpPr>
            <p:nvPr/>
          </p:nvCxnSpPr>
          <p:spPr bwMode="auto">
            <a:xfrm flipH="1" flipV="1">
              <a:off x="1371600" y="2971800"/>
              <a:ext cx="446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1" name="Straight Connector 40"/>
            <p:cNvCxnSpPr>
              <a:stCxn id="15" idx="2"/>
              <a:endCxn id="14" idx="5"/>
            </p:cNvCxnSpPr>
            <p:nvPr/>
          </p:nvCxnSpPr>
          <p:spPr bwMode="auto">
            <a:xfrm flipH="1" flipV="1">
              <a:off x="717363" y="3003363"/>
              <a:ext cx="6542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2" name="Straight Connector 41"/>
            <p:cNvCxnSpPr>
              <a:stCxn id="16" idx="6"/>
              <a:endCxn id="15" idx="3"/>
            </p:cNvCxnSpPr>
            <p:nvPr/>
          </p:nvCxnSpPr>
          <p:spPr bwMode="auto">
            <a:xfrm flipV="1">
              <a:off x="762000" y="3460563"/>
              <a:ext cx="654237" cy="2732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3" name="Straight Connector 42"/>
            <p:cNvCxnSpPr>
              <a:stCxn id="19" idx="7"/>
              <a:endCxn id="17" idx="2"/>
            </p:cNvCxnSpPr>
            <p:nvPr/>
          </p:nvCxnSpPr>
          <p:spPr bwMode="auto">
            <a:xfrm flipV="1">
              <a:off x="1174563" y="3886200"/>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4" name="Straight Connector 43"/>
            <p:cNvCxnSpPr>
              <a:stCxn id="18" idx="2"/>
              <a:endCxn id="17" idx="6"/>
            </p:cNvCxnSpPr>
            <p:nvPr/>
          </p:nvCxnSpPr>
          <p:spPr bwMode="auto">
            <a:xfrm flipH="1" flipV="1">
              <a:off x="1676400" y="38862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5" name="Straight Connector 44"/>
            <p:cNvCxnSpPr>
              <a:stCxn id="22" idx="0"/>
              <a:endCxn id="17" idx="4"/>
            </p:cNvCxnSpPr>
            <p:nvPr/>
          </p:nvCxnSpPr>
          <p:spPr bwMode="auto">
            <a:xfrm flipH="1" flipV="1">
              <a:off x="1524000" y="40386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6" name="Straight Connector 45"/>
            <p:cNvCxnSpPr>
              <a:stCxn id="19" idx="5"/>
              <a:endCxn id="22" idx="2"/>
            </p:cNvCxnSpPr>
            <p:nvPr/>
          </p:nvCxnSpPr>
          <p:spPr bwMode="auto">
            <a:xfrm>
              <a:off x="1174563" y="4298763"/>
              <a:ext cx="349437" cy="1208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7" name="Straight Connector 46"/>
            <p:cNvCxnSpPr>
              <a:stCxn id="20" idx="6"/>
              <a:endCxn id="22" idx="3"/>
            </p:cNvCxnSpPr>
            <p:nvPr/>
          </p:nvCxnSpPr>
          <p:spPr bwMode="auto">
            <a:xfrm flipV="1">
              <a:off x="1143000" y="4527363"/>
              <a:ext cx="4256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8" name="Straight Connector 47"/>
            <p:cNvCxnSpPr>
              <a:stCxn id="19" idx="4"/>
              <a:endCxn id="20" idx="0"/>
            </p:cNvCxnSpPr>
            <p:nvPr/>
          </p:nvCxnSpPr>
          <p:spPr bwMode="auto">
            <a:xfrm flipH="1">
              <a:off x="990600" y="4343400"/>
              <a:ext cx="762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49" name="Straight Connector 48"/>
            <p:cNvCxnSpPr>
              <a:stCxn id="22" idx="7"/>
              <a:endCxn id="18" idx="4"/>
            </p:cNvCxnSpPr>
            <p:nvPr/>
          </p:nvCxnSpPr>
          <p:spPr bwMode="auto">
            <a:xfrm flipV="1">
              <a:off x="1784163" y="4114800"/>
              <a:ext cx="3494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0" name="Straight Connector 49"/>
            <p:cNvCxnSpPr>
              <a:endCxn id="23" idx="0"/>
            </p:cNvCxnSpPr>
            <p:nvPr/>
          </p:nvCxnSpPr>
          <p:spPr bwMode="auto">
            <a:xfrm>
              <a:off x="1752600" y="4572000"/>
              <a:ext cx="15240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1" name="Straight Connector 50"/>
            <p:cNvCxnSpPr>
              <a:stCxn id="21" idx="2"/>
            </p:cNvCxnSpPr>
            <p:nvPr/>
          </p:nvCxnSpPr>
          <p:spPr bwMode="auto">
            <a:xfrm flipH="1" flipV="1">
              <a:off x="1828800" y="4495800"/>
              <a:ext cx="304800"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2" name="Straight Connector 51"/>
            <p:cNvCxnSpPr>
              <a:stCxn id="24" idx="2"/>
              <a:endCxn id="20" idx="5"/>
            </p:cNvCxnSpPr>
            <p:nvPr/>
          </p:nvCxnSpPr>
          <p:spPr bwMode="auto">
            <a:xfrm flipH="1" flipV="1">
              <a:off x="1098363" y="4832163"/>
              <a:ext cx="197037" cy="1970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3" name="Straight Connector 52"/>
            <p:cNvCxnSpPr>
              <a:stCxn id="24" idx="7"/>
              <a:endCxn id="22" idx="4"/>
            </p:cNvCxnSpPr>
            <p:nvPr/>
          </p:nvCxnSpPr>
          <p:spPr bwMode="auto">
            <a:xfrm flipV="1">
              <a:off x="1555563" y="4572000"/>
              <a:ext cx="120837" cy="349437"/>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4" name="Straight Connector 53"/>
            <p:cNvCxnSpPr>
              <a:stCxn id="17" idx="0"/>
              <a:endCxn id="15" idx="4"/>
            </p:cNvCxnSpPr>
            <p:nvPr/>
          </p:nvCxnSpPr>
          <p:spPr bwMode="auto">
            <a:xfrm flipV="1">
              <a:off x="1524000" y="35052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5" name="Straight Connector 54"/>
            <p:cNvCxnSpPr>
              <a:stCxn id="24" idx="5"/>
              <a:endCxn id="23" idx="3"/>
            </p:cNvCxnSpPr>
            <p:nvPr/>
          </p:nvCxnSpPr>
          <p:spPr bwMode="auto">
            <a:xfrm flipV="1">
              <a:off x="1555563" y="5060763"/>
              <a:ext cx="241674" cy="762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6" name="Straight Connector 55"/>
            <p:cNvCxnSpPr>
              <a:stCxn id="25" idx="0"/>
              <a:endCxn id="23" idx="4"/>
            </p:cNvCxnSpPr>
            <p:nvPr/>
          </p:nvCxnSpPr>
          <p:spPr bwMode="auto">
            <a:xfrm flipH="1" flipV="1">
              <a:off x="1905000" y="51054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7" name="Straight Connector 56"/>
            <p:cNvCxnSpPr>
              <a:stCxn id="26" idx="0"/>
              <a:endCxn id="25" idx="4"/>
            </p:cNvCxnSpPr>
            <p:nvPr/>
          </p:nvCxnSpPr>
          <p:spPr bwMode="auto">
            <a:xfrm flipV="1">
              <a:off x="1981200" y="5715000"/>
              <a:ext cx="0" cy="228600"/>
            </a:xfrm>
            <a:prstGeom prst="line">
              <a:avLst/>
            </a:prstGeom>
            <a:grpFill/>
            <a:ln w="38100" cap="flat" cmpd="sng" algn="ctr">
              <a:solidFill>
                <a:schemeClr val="bg1">
                  <a:lumMod val="50000"/>
                </a:schemeClr>
              </a:solidFill>
              <a:prstDash val="solid"/>
              <a:round/>
              <a:headEnd type="none" w="med" len="med"/>
              <a:tailEnd type="none" w="med" len="med"/>
            </a:ln>
            <a:effectLst/>
          </p:spPr>
        </p:cxnSp>
        <p:cxnSp>
          <p:nvCxnSpPr>
            <p:cNvPr id="58" name="Straight Connector 57"/>
            <p:cNvCxnSpPr>
              <a:endCxn id="21" idx="0"/>
            </p:cNvCxnSpPr>
            <p:nvPr/>
          </p:nvCxnSpPr>
          <p:spPr bwMode="auto">
            <a:xfrm>
              <a:off x="2209800" y="4114800"/>
              <a:ext cx="76200" cy="304800"/>
            </a:xfrm>
            <a:prstGeom prst="line">
              <a:avLst/>
            </a:prstGeom>
            <a:grpFill/>
            <a:ln w="38100" cap="flat" cmpd="sng" algn="ctr">
              <a:solidFill>
                <a:schemeClr val="bg1">
                  <a:lumMod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3876200409"/>
      </p:ext>
    </p:extLst>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47</a:t>
            </a:fld>
            <a:endParaRPr lang="en-US" dirty="0"/>
          </a:p>
        </p:txBody>
      </p:sp>
      <p:pic>
        <p:nvPicPr>
          <p:cNvPr id="35842" name="Picture 2">
            <a:hlinkClick r:id="rId2" action="ppaction://hlinkpres?slideindex=1&amp;slidetit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 y="1600200"/>
            <a:ext cx="897096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5789887"/>
      </p:ext>
    </p:extLst>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It’s a Small World after all, or is it?</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48</a:t>
            </a:fld>
            <a:endParaRPr lang="en-US" dirty="0"/>
          </a:p>
        </p:txBody>
      </p:sp>
      <p:sp>
        <p:nvSpPr>
          <p:cNvPr id="6" name="Rectangle 5"/>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7" name="TextBox 6"/>
          <p:cNvSpPr txBox="1"/>
          <p:nvPr/>
        </p:nvSpPr>
        <p:spPr>
          <a:xfrm flipH="1">
            <a:off x="457200" y="2743200"/>
            <a:ext cx="8229600" cy="1569660"/>
          </a:xfrm>
          <a:prstGeom prst="rect">
            <a:avLst/>
          </a:prstGeom>
          <a:noFill/>
        </p:spPr>
        <p:txBody>
          <a:bodyPr wrap="square" rtlCol="0">
            <a:spAutoFit/>
          </a:bodyPr>
          <a:lstStyle/>
          <a:p>
            <a:pPr algn="ctr"/>
            <a:r>
              <a:rPr lang="en-US" sz="9600" dirty="0" smtClean="0">
                <a:latin typeface="+mn-lt"/>
              </a:rPr>
              <a:t>6.0 vs. 4.7</a:t>
            </a:r>
          </a:p>
        </p:txBody>
      </p:sp>
    </p:spTree>
    <p:extLst>
      <p:ext uri="{BB962C8B-B14F-4D97-AF65-F5344CB8AC3E}">
        <p14:creationId xmlns:p14="http://schemas.microsoft.com/office/powerpoint/2010/main" val="586777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Best Known Social Metric</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5</a:t>
            </a:fld>
            <a:endParaRPr lang="en-US" dirty="0"/>
          </a:p>
        </p:txBody>
      </p:sp>
      <p:sp>
        <p:nvSpPr>
          <p:cNvPr id="6" name="TextBox 5"/>
          <p:cNvSpPr txBox="1"/>
          <p:nvPr/>
        </p:nvSpPr>
        <p:spPr>
          <a:xfrm>
            <a:off x="3409663" y="1615619"/>
            <a:ext cx="2324675" cy="4708981"/>
          </a:xfrm>
          <a:prstGeom prst="rect">
            <a:avLst/>
          </a:prstGeom>
          <a:noFill/>
        </p:spPr>
        <p:txBody>
          <a:bodyPr wrap="none" rtlCol="0">
            <a:spAutoFit/>
          </a:bodyPr>
          <a:lstStyle/>
          <a:p>
            <a:pPr algn="ctr"/>
            <a:r>
              <a:rPr lang="en-US" sz="30000" dirty="0" smtClean="0">
                <a:latin typeface="+mn-lt"/>
              </a:rPr>
              <a:t>6</a:t>
            </a:r>
          </a:p>
        </p:txBody>
      </p:sp>
      <p:sp>
        <p:nvSpPr>
          <p:cNvPr id="7" name="Rectangle 6"/>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Tree>
    <p:extLst>
      <p:ext uri="{BB962C8B-B14F-4D97-AF65-F5344CB8AC3E}">
        <p14:creationId xmlns:p14="http://schemas.microsoft.com/office/powerpoint/2010/main" val="3171070264"/>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6 Degrees of Separation</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6</a:t>
            </a:fld>
            <a:endParaRPr lang="en-US" dirty="0"/>
          </a:p>
        </p:txBody>
      </p:sp>
      <p:sp>
        <p:nvSpPr>
          <p:cNvPr id="10" name="TextBox 9"/>
          <p:cNvSpPr txBox="1"/>
          <p:nvPr/>
        </p:nvSpPr>
        <p:spPr>
          <a:xfrm>
            <a:off x="762000" y="1676400"/>
            <a:ext cx="7543800" cy="2862322"/>
          </a:xfrm>
          <a:prstGeom prst="rect">
            <a:avLst/>
          </a:prstGeom>
          <a:noFill/>
        </p:spPr>
        <p:txBody>
          <a:bodyPr wrap="square" rtlCol="0">
            <a:spAutoFit/>
          </a:bodyPr>
          <a:lstStyle/>
          <a:p>
            <a:r>
              <a:rPr lang="en-US" b="1" dirty="0" smtClean="0">
                <a:latin typeface="+mj-lt"/>
              </a:rPr>
              <a:t>A fascinating game grew out of this discussion. One of us suggested performing the following experiment to prove that the population of the Earth is closer together now than they have ever been before. We should select any person from the 1.5 billion inhabitants of the Earth—anyone, anywhere at all. He bet us that, using no more than </a:t>
            </a:r>
            <a:r>
              <a:rPr lang="en-US" b="1" i="1" dirty="0" smtClean="0">
                <a:latin typeface="+mj-lt"/>
              </a:rPr>
              <a:t>five </a:t>
            </a:r>
            <a:r>
              <a:rPr lang="en-US" b="1" dirty="0" smtClean="0">
                <a:latin typeface="+mj-lt"/>
              </a:rPr>
              <a:t>individuals, one of whom is a personal acquaintance, he could contact the selected individual using nothing except the network of personal acquaintances.</a:t>
            </a:r>
          </a:p>
          <a:p>
            <a:endParaRPr lang="en-US" b="1" dirty="0" smtClean="0">
              <a:latin typeface="+mj-lt"/>
            </a:endParaRPr>
          </a:p>
          <a:p>
            <a:pPr algn="r"/>
            <a:r>
              <a:rPr lang="en-US" b="1" dirty="0" err="1" smtClean="0">
                <a:latin typeface="+mj-lt"/>
              </a:rPr>
              <a:t>Frigyes</a:t>
            </a:r>
            <a:r>
              <a:rPr lang="en-US" b="1" dirty="0" smtClean="0">
                <a:latin typeface="+mj-lt"/>
              </a:rPr>
              <a:t> </a:t>
            </a:r>
            <a:r>
              <a:rPr lang="en-US" b="1" dirty="0" err="1" smtClean="0">
                <a:latin typeface="+mj-lt"/>
              </a:rPr>
              <a:t>Karinthy</a:t>
            </a:r>
            <a:r>
              <a:rPr lang="en-US" b="1" dirty="0" smtClean="0">
                <a:latin typeface="+mj-lt"/>
              </a:rPr>
              <a:t> , </a:t>
            </a:r>
            <a:r>
              <a:rPr lang="en-US" b="1" i="1" dirty="0" smtClean="0">
                <a:latin typeface="+mj-lt"/>
              </a:rPr>
              <a:t>Chains</a:t>
            </a:r>
            <a:r>
              <a:rPr lang="en-US" b="1" dirty="0" smtClean="0">
                <a:latin typeface="+mj-lt"/>
              </a:rPr>
              <a:t>, 1929</a:t>
            </a:r>
          </a:p>
        </p:txBody>
      </p:sp>
      <p:cxnSp>
        <p:nvCxnSpPr>
          <p:cNvPr id="13" name="Straight Connector 12"/>
          <p:cNvCxnSpPr/>
          <p:nvPr/>
        </p:nvCxnSpPr>
        <p:spPr bwMode="auto">
          <a:xfrm>
            <a:off x="1447800" y="5143500"/>
            <a:ext cx="60960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4" name="Oval 13"/>
          <p:cNvSpPr/>
          <p:nvPr/>
        </p:nvSpPr>
        <p:spPr bwMode="auto">
          <a:xfrm>
            <a:off x="1943100" y="4800600"/>
            <a:ext cx="685800" cy="685800"/>
          </a:xfrm>
          <a:prstGeom prst="ellipse">
            <a:avLst/>
          </a:prstGeom>
          <a:solidFill>
            <a:schemeClr val="bg1">
              <a:lumMod val="75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latin typeface="Arial" pitchFamily="34" charset="0"/>
              </a:rPr>
              <a:t>I1</a:t>
            </a:r>
          </a:p>
        </p:txBody>
      </p:sp>
      <p:sp>
        <p:nvSpPr>
          <p:cNvPr id="15" name="Oval 14"/>
          <p:cNvSpPr/>
          <p:nvPr/>
        </p:nvSpPr>
        <p:spPr bwMode="auto">
          <a:xfrm>
            <a:off x="3073400" y="4800600"/>
            <a:ext cx="685800" cy="685800"/>
          </a:xfrm>
          <a:prstGeom prst="ellipse">
            <a:avLst/>
          </a:prstGeom>
          <a:solidFill>
            <a:schemeClr val="bg1">
              <a:lumMod val="75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latin typeface="Arial" pitchFamily="34" charset="0"/>
              </a:rPr>
              <a:t>I2</a:t>
            </a:r>
          </a:p>
        </p:txBody>
      </p:sp>
      <p:sp>
        <p:nvSpPr>
          <p:cNvPr id="16" name="Oval 15"/>
          <p:cNvSpPr/>
          <p:nvPr/>
        </p:nvSpPr>
        <p:spPr bwMode="auto">
          <a:xfrm>
            <a:off x="4203700" y="4800600"/>
            <a:ext cx="685800" cy="685800"/>
          </a:xfrm>
          <a:prstGeom prst="ellipse">
            <a:avLst/>
          </a:prstGeom>
          <a:solidFill>
            <a:schemeClr val="bg1">
              <a:lumMod val="75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latin typeface="Arial" pitchFamily="34" charset="0"/>
              </a:rPr>
              <a:t>I3</a:t>
            </a:r>
          </a:p>
        </p:txBody>
      </p:sp>
      <p:sp>
        <p:nvSpPr>
          <p:cNvPr id="17" name="Oval 16"/>
          <p:cNvSpPr/>
          <p:nvPr/>
        </p:nvSpPr>
        <p:spPr bwMode="auto">
          <a:xfrm>
            <a:off x="5334000" y="4800600"/>
            <a:ext cx="685800" cy="685800"/>
          </a:xfrm>
          <a:prstGeom prst="ellipse">
            <a:avLst/>
          </a:prstGeom>
          <a:solidFill>
            <a:schemeClr val="bg1">
              <a:lumMod val="75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latin typeface="Arial" pitchFamily="34" charset="0"/>
              </a:rPr>
              <a:t>I4</a:t>
            </a:r>
          </a:p>
        </p:txBody>
      </p:sp>
      <p:sp>
        <p:nvSpPr>
          <p:cNvPr id="18" name="Oval 17"/>
          <p:cNvSpPr/>
          <p:nvPr/>
        </p:nvSpPr>
        <p:spPr bwMode="auto">
          <a:xfrm>
            <a:off x="6413500" y="4800600"/>
            <a:ext cx="685800" cy="685800"/>
          </a:xfrm>
          <a:prstGeom prst="ellipse">
            <a:avLst/>
          </a:prstGeom>
          <a:solidFill>
            <a:schemeClr val="bg1">
              <a:lumMod val="75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latin typeface="Arial" pitchFamily="34" charset="0"/>
              </a:rPr>
              <a:t>I5</a:t>
            </a:r>
          </a:p>
        </p:txBody>
      </p:sp>
      <p:sp>
        <p:nvSpPr>
          <p:cNvPr id="23" name="Oval 22"/>
          <p:cNvSpPr/>
          <p:nvPr/>
        </p:nvSpPr>
        <p:spPr bwMode="auto">
          <a:xfrm>
            <a:off x="693983" y="4790208"/>
            <a:ext cx="738809" cy="772391"/>
          </a:xfrm>
          <a:prstGeom prst="ellipse">
            <a:avLst/>
          </a:prstGeom>
          <a:solidFill>
            <a:schemeClr val="bg2">
              <a:lumMod val="75000"/>
            </a:schemeClr>
          </a:solidFill>
          <a:ln w="571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2400" b="1" dirty="0" smtClean="0">
                <a:solidFill>
                  <a:schemeClr val="bg1"/>
                </a:solidFill>
                <a:effectLst>
                  <a:outerShdw blurRad="38100" dist="38100" dir="2700000" algn="tl">
                    <a:srgbClr val="000000">
                      <a:alpha val="43137"/>
                    </a:srgbClr>
                  </a:outerShdw>
                </a:effectLst>
                <a:latin typeface="Arial" pitchFamily="34" charset="0"/>
              </a:rPr>
              <a:t>P1</a:t>
            </a:r>
            <a:endParaRPr kumimoji="0" lang="en-US" sz="24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endParaRPr>
          </a:p>
        </p:txBody>
      </p:sp>
      <p:sp>
        <p:nvSpPr>
          <p:cNvPr id="21" name="Oval 20"/>
          <p:cNvSpPr/>
          <p:nvPr/>
        </p:nvSpPr>
        <p:spPr bwMode="auto">
          <a:xfrm>
            <a:off x="7566991" y="4757304"/>
            <a:ext cx="738809" cy="772391"/>
          </a:xfrm>
          <a:prstGeom prst="ellipse">
            <a:avLst/>
          </a:prstGeom>
          <a:solidFill>
            <a:schemeClr val="bg2">
              <a:lumMod val="75000"/>
            </a:schemeClr>
          </a:solidFill>
          <a:ln w="571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rPr>
              <a:t>P2</a:t>
            </a:r>
          </a:p>
        </p:txBody>
      </p:sp>
      <p:sp>
        <p:nvSpPr>
          <p:cNvPr id="25" name="TextBox 24"/>
          <p:cNvSpPr txBox="1"/>
          <p:nvPr/>
        </p:nvSpPr>
        <p:spPr>
          <a:xfrm>
            <a:off x="605273" y="5960688"/>
            <a:ext cx="7933454" cy="461665"/>
          </a:xfrm>
          <a:prstGeom prst="rect">
            <a:avLst/>
          </a:prstGeom>
          <a:noFill/>
        </p:spPr>
        <p:txBody>
          <a:bodyPr wrap="none" rtlCol="0">
            <a:spAutoFit/>
          </a:bodyPr>
          <a:lstStyle/>
          <a:p>
            <a:r>
              <a:rPr lang="en-US" sz="2400" dirty="0" smtClean="0"/>
              <a:t>Degrees of separation ~ Average Path Length ~ Distance</a:t>
            </a:r>
            <a:endParaRPr lang="en-US" sz="2400" dirty="0"/>
          </a:p>
        </p:txBody>
      </p:sp>
    </p:spTree>
    <p:extLst>
      <p:ext uri="{BB962C8B-B14F-4D97-AF65-F5344CB8AC3E}">
        <p14:creationId xmlns:p14="http://schemas.microsoft.com/office/powerpoint/2010/main" val="2061340179"/>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Why the notoriety?</a:t>
            </a:r>
            <a:endParaRPr lang="en-US" dirty="0"/>
          </a:p>
        </p:txBody>
      </p:sp>
      <p:sp>
        <p:nvSpPr>
          <p:cNvPr id="2" name="Title 1"/>
          <p:cNvSpPr>
            <a:spLocks noGrp="1"/>
          </p:cNvSpPr>
          <p:nvPr>
            <p:ph type="title"/>
          </p:nvPr>
        </p:nvSpPr>
        <p:spPr/>
        <p:txBody>
          <a:bodyPr/>
          <a:lstStyle/>
          <a:p>
            <a:r>
              <a:rPr lang="en-US" sz="3600" dirty="0" smtClean="0"/>
              <a:t>Social Network Analysis</a:t>
            </a:r>
            <a:endParaRPr lang="en-US" sz="3600" dirty="0"/>
          </a:p>
        </p:txBody>
      </p:sp>
      <p:sp>
        <p:nvSpPr>
          <p:cNvPr id="3" name="Slide Number Placeholder 2"/>
          <p:cNvSpPr>
            <a:spLocks noGrp="1"/>
          </p:cNvSpPr>
          <p:nvPr>
            <p:ph type="sldNum" sz="quarter" idx="4"/>
          </p:nvPr>
        </p:nvSpPr>
        <p:spPr/>
        <p:txBody>
          <a:bodyPr/>
          <a:lstStyle/>
          <a:p>
            <a:pPr>
              <a:defRPr/>
            </a:pPr>
            <a:fld id="{A86557AE-D911-0F4C-AC53-EAE0FE81A38E}" type="slidenum">
              <a:rPr lang="en-US" smtClean="0"/>
              <a:pPr>
                <a:defRPr/>
              </a:pPr>
              <a:t>7</a:t>
            </a:fld>
            <a:endParaRPr lang="en-US"/>
          </a:p>
        </p:txBody>
      </p:sp>
      <p:cxnSp>
        <p:nvCxnSpPr>
          <p:cNvPr id="8" name="Straight Connector 7"/>
          <p:cNvCxnSpPr>
            <a:stCxn id="15" idx="6"/>
            <a:endCxn id="24" idx="2"/>
          </p:cNvCxnSpPr>
          <p:nvPr/>
        </p:nvCxnSpPr>
        <p:spPr bwMode="auto">
          <a:xfrm>
            <a:off x="2095500" y="3198668"/>
            <a:ext cx="2569866" cy="0"/>
          </a:xfrm>
          <a:prstGeom prst="line">
            <a:avLst/>
          </a:prstGeom>
          <a:solidFill>
            <a:schemeClr val="accent1"/>
          </a:solidFill>
          <a:ln w="57150" cap="flat" cmpd="sng" algn="ctr">
            <a:solidFill>
              <a:schemeClr val="bg1"/>
            </a:solidFill>
            <a:prstDash val="solid"/>
            <a:round/>
            <a:headEnd type="none" w="med" len="med"/>
            <a:tailEnd type="arrow" w="med" len="med"/>
          </a:ln>
          <a:effectLst/>
        </p:spPr>
      </p:cxnSp>
      <p:cxnSp>
        <p:nvCxnSpPr>
          <p:cNvPr id="9" name="Straight Connector 8"/>
          <p:cNvCxnSpPr>
            <a:endCxn id="21" idx="2"/>
          </p:cNvCxnSpPr>
          <p:nvPr/>
        </p:nvCxnSpPr>
        <p:spPr bwMode="auto">
          <a:xfrm>
            <a:off x="4686300" y="3196936"/>
            <a:ext cx="2140299" cy="1732"/>
          </a:xfrm>
          <a:prstGeom prst="line">
            <a:avLst/>
          </a:prstGeom>
          <a:solidFill>
            <a:schemeClr val="accent1"/>
          </a:solidFill>
          <a:ln w="57150" cap="flat" cmpd="sng" algn="ctr">
            <a:solidFill>
              <a:schemeClr val="bg1"/>
            </a:solidFill>
            <a:prstDash val="solid"/>
            <a:round/>
            <a:headEnd type="none" w="med" len="med"/>
            <a:tailEnd type="arrow" w="med" len="med"/>
          </a:ln>
          <a:effectLst/>
        </p:spPr>
      </p:cxnSp>
      <p:cxnSp>
        <p:nvCxnSpPr>
          <p:cNvPr id="10" name="Straight Connector 9"/>
          <p:cNvCxnSpPr>
            <a:stCxn id="24" idx="3"/>
            <a:endCxn id="18" idx="7"/>
          </p:cNvCxnSpPr>
          <p:nvPr/>
        </p:nvCxnSpPr>
        <p:spPr bwMode="auto">
          <a:xfrm flipH="1" flipV="1">
            <a:off x="4000071" y="2550865"/>
            <a:ext cx="921957" cy="1295606"/>
          </a:xfrm>
          <a:prstGeom prst="line">
            <a:avLst/>
          </a:prstGeom>
          <a:solidFill>
            <a:schemeClr val="accent1"/>
          </a:solidFill>
          <a:ln w="57150" cap="flat" cmpd="sng" algn="ctr">
            <a:solidFill>
              <a:schemeClr val="bg1"/>
            </a:solidFill>
            <a:prstDash val="solid"/>
            <a:round/>
            <a:headEnd type="none" w="med" len="med"/>
            <a:tailEnd type="arrow" w="med" len="med"/>
          </a:ln>
          <a:effectLst/>
        </p:spPr>
      </p:cxnSp>
      <p:sp>
        <p:nvSpPr>
          <p:cNvPr id="15" name="Oval 14"/>
          <p:cNvSpPr/>
          <p:nvPr/>
        </p:nvSpPr>
        <p:spPr bwMode="auto">
          <a:xfrm>
            <a:off x="342900" y="2282536"/>
            <a:ext cx="1752600" cy="1832264"/>
          </a:xfrm>
          <a:prstGeom prst="ellipse">
            <a:avLst/>
          </a:prstGeom>
          <a:solidFill>
            <a:schemeClr val="bg2">
              <a:lumMod val="75000"/>
            </a:schemeClr>
          </a:solidFill>
          <a:ln w="57150"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effectLst/>
              <a:latin typeface="Arial" pitchFamily="34" charset="0"/>
            </a:endParaRPr>
          </a:p>
        </p:txBody>
      </p:sp>
      <p:pic>
        <p:nvPicPr>
          <p:cNvPr id="16" name="Picture 15" descr="frigyes karinthy.gif"/>
          <p:cNvPicPr>
            <a:picLocks noChangeAspect="1"/>
          </p:cNvPicPr>
          <p:nvPr/>
        </p:nvPicPr>
        <p:blipFill>
          <a:blip r:embed="rId2" cstate="print"/>
          <a:stretch>
            <a:fillRect/>
          </a:stretch>
        </p:blipFill>
        <p:spPr>
          <a:xfrm>
            <a:off x="701348" y="2451537"/>
            <a:ext cx="1035705" cy="1494262"/>
          </a:xfrm>
          <a:prstGeom prst="rect">
            <a:avLst/>
          </a:prstGeom>
          <a:ln w="57150">
            <a:noFill/>
          </a:ln>
        </p:spPr>
      </p:pic>
      <p:grpSp>
        <p:nvGrpSpPr>
          <p:cNvPr id="17" name="Group 16"/>
          <p:cNvGrpSpPr/>
          <p:nvPr/>
        </p:nvGrpSpPr>
        <p:grpSpPr>
          <a:xfrm>
            <a:off x="2504133" y="2282536"/>
            <a:ext cx="1752600" cy="1832264"/>
            <a:chOff x="3505200" y="3886200"/>
            <a:chExt cx="1752600" cy="1832264"/>
          </a:xfrm>
        </p:grpSpPr>
        <p:sp>
          <p:nvSpPr>
            <p:cNvPr id="18" name="Oval 17"/>
            <p:cNvSpPr/>
            <p:nvPr/>
          </p:nvSpPr>
          <p:spPr bwMode="auto">
            <a:xfrm>
              <a:off x="3505200" y="3886200"/>
              <a:ext cx="1752600" cy="1832264"/>
            </a:xfrm>
            <a:prstGeom prst="ellipse">
              <a:avLst/>
            </a:prstGeom>
            <a:solidFill>
              <a:schemeClr val="bg2">
                <a:lumMod val="75000"/>
              </a:schemeClr>
            </a:solidFill>
            <a:ln w="57150"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effectLst/>
                <a:latin typeface="Arial" pitchFamily="34" charset="0"/>
              </a:endParaRPr>
            </a:p>
          </p:txBody>
        </p:sp>
        <p:pic>
          <p:nvPicPr>
            <p:cNvPr id="19" name="Picture 18" descr="john guare.gif"/>
            <p:cNvPicPr>
              <a:picLocks noChangeAspect="1"/>
            </p:cNvPicPr>
            <p:nvPr/>
          </p:nvPicPr>
          <p:blipFill>
            <a:blip r:embed="rId3" cstate="print"/>
            <a:stretch>
              <a:fillRect/>
            </a:stretch>
          </p:blipFill>
          <p:spPr>
            <a:xfrm>
              <a:off x="3848100" y="4053302"/>
              <a:ext cx="1066800" cy="1498060"/>
            </a:xfrm>
            <a:prstGeom prst="rect">
              <a:avLst/>
            </a:prstGeom>
            <a:ln w="57150">
              <a:noFill/>
            </a:ln>
          </p:spPr>
        </p:pic>
      </p:grpSp>
      <p:grpSp>
        <p:nvGrpSpPr>
          <p:cNvPr id="20" name="Group 19"/>
          <p:cNvGrpSpPr/>
          <p:nvPr/>
        </p:nvGrpSpPr>
        <p:grpSpPr>
          <a:xfrm>
            <a:off x="6826599" y="2282536"/>
            <a:ext cx="1752600" cy="1832264"/>
            <a:chOff x="5715000" y="2971800"/>
            <a:chExt cx="1752600" cy="1832264"/>
          </a:xfrm>
        </p:grpSpPr>
        <p:sp>
          <p:nvSpPr>
            <p:cNvPr id="21" name="Oval 20"/>
            <p:cNvSpPr/>
            <p:nvPr/>
          </p:nvSpPr>
          <p:spPr bwMode="auto">
            <a:xfrm>
              <a:off x="5715000" y="2971800"/>
              <a:ext cx="1752600" cy="1832264"/>
            </a:xfrm>
            <a:prstGeom prst="ellipse">
              <a:avLst/>
            </a:prstGeom>
            <a:solidFill>
              <a:schemeClr val="bg2">
                <a:lumMod val="75000"/>
              </a:schemeClr>
            </a:solidFill>
            <a:ln w="57150"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effectLst/>
                <a:latin typeface="Arial" pitchFamily="34" charset="0"/>
              </a:endParaRPr>
            </a:p>
          </p:txBody>
        </p:sp>
        <p:pic>
          <p:nvPicPr>
            <p:cNvPr id="22" name="Picture 21" descr="Duncan Watt.gif"/>
            <p:cNvPicPr>
              <a:picLocks noChangeAspect="1"/>
            </p:cNvPicPr>
            <p:nvPr/>
          </p:nvPicPr>
          <p:blipFill>
            <a:blip r:embed="rId4" cstate="print"/>
            <a:stretch>
              <a:fillRect/>
            </a:stretch>
          </p:blipFill>
          <p:spPr>
            <a:xfrm>
              <a:off x="5943600" y="3200400"/>
              <a:ext cx="1345301" cy="1151034"/>
            </a:xfrm>
            <a:prstGeom prst="rect">
              <a:avLst/>
            </a:prstGeom>
            <a:ln w="57150">
              <a:noFill/>
            </a:ln>
          </p:spPr>
        </p:pic>
      </p:grpSp>
      <p:grpSp>
        <p:nvGrpSpPr>
          <p:cNvPr id="23" name="Group 22"/>
          <p:cNvGrpSpPr/>
          <p:nvPr/>
        </p:nvGrpSpPr>
        <p:grpSpPr>
          <a:xfrm>
            <a:off x="4665366" y="2282536"/>
            <a:ext cx="1752600" cy="1832264"/>
            <a:chOff x="1447800" y="3044536"/>
            <a:chExt cx="1752600" cy="1832264"/>
          </a:xfrm>
        </p:grpSpPr>
        <p:sp>
          <p:nvSpPr>
            <p:cNvPr id="24" name="Oval 23"/>
            <p:cNvSpPr/>
            <p:nvPr/>
          </p:nvSpPr>
          <p:spPr bwMode="auto">
            <a:xfrm>
              <a:off x="1447800" y="3044536"/>
              <a:ext cx="1752600" cy="1832264"/>
            </a:xfrm>
            <a:prstGeom prst="ellipse">
              <a:avLst/>
            </a:prstGeom>
            <a:solidFill>
              <a:schemeClr val="bg2">
                <a:lumMod val="75000"/>
              </a:schemeClr>
            </a:solidFill>
            <a:ln w="57150"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effectLst/>
                <a:latin typeface="Arial" pitchFamily="34" charset="0"/>
              </a:endParaRPr>
            </a:p>
          </p:txBody>
        </p:sp>
        <p:pic>
          <p:nvPicPr>
            <p:cNvPr id="25" name="Picture 24" descr="Stanley Milgram.gif"/>
            <p:cNvPicPr>
              <a:picLocks noChangeAspect="1"/>
            </p:cNvPicPr>
            <p:nvPr/>
          </p:nvPicPr>
          <p:blipFill>
            <a:blip r:embed="rId5" cstate="print"/>
            <a:stretch>
              <a:fillRect/>
            </a:stretch>
          </p:blipFill>
          <p:spPr>
            <a:xfrm>
              <a:off x="1726756" y="3120736"/>
              <a:ext cx="1194688" cy="1435634"/>
            </a:xfrm>
            <a:prstGeom prst="rect">
              <a:avLst/>
            </a:prstGeom>
            <a:ln w="57150">
              <a:noFill/>
            </a:ln>
          </p:spPr>
        </p:pic>
      </p:grpSp>
      <p:sp>
        <p:nvSpPr>
          <p:cNvPr id="26" name="TextBox 25"/>
          <p:cNvSpPr txBox="1"/>
          <p:nvPr/>
        </p:nvSpPr>
        <p:spPr>
          <a:xfrm>
            <a:off x="2577127" y="1631824"/>
            <a:ext cx="1606612" cy="646331"/>
          </a:xfrm>
          <a:prstGeom prst="rect">
            <a:avLst/>
          </a:prstGeom>
          <a:noFill/>
        </p:spPr>
        <p:txBody>
          <a:bodyPr wrap="square" rtlCol="0">
            <a:spAutoFit/>
          </a:bodyPr>
          <a:lstStyle/>
          <a:p>
            <a:pPr algn="ctr"/>
            <a:r>
              <a:rPr lang="en-US" dirty="0" smtClean="0"/>
              <a:t>John </a:t>
            </a:r>
            <a:r>
              <a:rPr lang="en-US" dirty="0" err="1" smtClean="0"/>
              <a:t>Guare</a:t>
            </a:r>
            <a:endParaRPr lang="en-US" dirty="0" smtClean="0"/>
          </a:p>
          <a:p>
            <a:pPr algn="ctr"/>
            <a:r>
              <a:rPr lang="en-US" dirty="0" smtClean="0"/>
              <a:t>1990</a:t>
            </a:r>
            <a:endParaRPr lang="en-US" dirty="0"/>
          </a:p>
        </p:txBody>
      </p:sp>
      <p:sp>
        <p:nvSpPr>
          <p:cNvPr id="27" name="TextBox 26"/>
          <p:cNvSpPr txBox="1"/>
          <p:nvPr/>
        </p:nvSpPr>
        <p:spPr>
          <a:xfrm>
            <a:off x="73819" y="1631824"/>
            <a:ext cx="2290762" cy="646331"/>
          </a:xfrm>
          <a:prstGeom prst="rect">
            <a:avLst/>
          </a:prstGeom>
          <a:noFill/>
        </p:spPr>
        <p:txBody>
          <a:bodyPr wrap="square" rtlCol="0">
            <a:spAutoFit/>
          </a:bodyPr>
          <a:lstStyle/>
          <a:p>
            <a:pPr algn="ctr"/>
            <a:r>
              <a:rPr lang="en-US" dirty="0" err="1" smtClean="0"/>
              <a:t>Frigyes</a:t>
            </a:r>
            <a:r>
              <a:rPr lang="en-US" dirty="0" smtClean="0"/>
              <a:t> </a:t>
            </a:r>
            <a:r>
              <a:rPr lang="en-US" dirty="0" err="1" smtClean="0"/>
              <a:t>Karinthy</a:t>
            </a:r>
            <a:endParaRPr lang="en-US" dirty="0" smtClean="0"/>
          </a:p>
          <a:p>
            <a:pPr algn="ctr"/>
            <a:r>
              <a:rPr lang="en-US" dirty="0" smtClean="0"/>
              <a:t>1929 </a:t>
            </a:r>
          </a:p>
        </p:txBody>
      </p:sp>
      <p:sp>
        <p:nvSpPr>
          <p:cNvPr id="28" name="TextBox 27"/>
          <p:cNvSpPr txBox="1"/>
          <p:nvPr/>
        </p:nvSpPr>
        <p:spPr>
          <a:xfrm>
            <a:off x="4419600" y="1631824"/>
            <a:ext cx="2057399" cy="646331"/>
          </a:xfrm>
          <a:prstGeom prst="rect">
            <a:avLst/>
          </a:prstGeom>
          <a:noFill/>
        </p:spPr>
        <p:txBody>
          <a:bodyPr wrap="square" rtlCol="0">
            <a:spAutoFit/>
          </a:bodyPr>
          <a:lstStyle/>
          <a:p>
            <a:pPr algn="ctr"/>
            <a:r>
              <a:rPr lang="en-US" dirty="0" smtClean="0"/>
              <a:t>Stanley </a:t>
            </a:r>
            <a:r>
              <a:rPr lang="en-US" dirty="0" err="1" smtClean="0"/>
              <a:t>Milgram</a:t>
            </a:r>
            <a:endParaRPr lang="en-US" dirty="0" smtClean="0"/>
          </a:p>
          <a:p>
            <a:pPr algn="ctr"/>
            <a:r>
              <a:rPr lang="en-US" dirty="0" smtClean="0"/>
              <a:t>1967</a:t>
            </a:r>
            <a:endParaRPr lang="en-US" dirty="0"/>
          </a:p>
        </p:txBody>
      </p:sp>
      <p:sp>
        <p:nvSpPr>
          <p:cNvPr id="29" name="TextBox 28"/>
          <p:cNvSpPr txBox="1"/>
          <p:nvPr/>
        </p:nvSpPr>
        <p:spPr>
          <a:xfrm>
            <a:off x="6636099" y="1631824"/>
            <a:ext cx="2133600" cy="646331"/>
          </a:xfrm>
          <a:prstGeom prst="rect">
            <a:avLst/>
          </a:prstGeom>
          <a:noFill/>
        </p:spPr>
        <p:txBody>
          <a:bodyPr wrap="square" rtlCol="0">
            <a:spAutoFit/>
          </a:bodyPr>
          <a:lstStyle/>
          <a:p>
            <a:pPr algn="ctr"/>
            <a:r>
              <a:rPr lang="en-US" dirty="0" smtClean="0"/>
              <a:t>Duncan Watts</a:t>
            </a:r>
          </a:p>
          <a:p>
            <a:pPr algn="ctr"/>
            <a:r>
              <a:rPr lang="en-US" dirty="0" smtClean="0"/>
              <a:t>1998</a:t>
            </a:r>
            <a:endParaRPr lang="en-US" dirty="0"/>
          </a:p>
        </p:txBody>
      </p:sp>
      <p:sp>
        <p:nvSpPr>
          <p:cNvPr id="35" name="Rectangle 34"/>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36" name="Oval 35"/>
          <p:cNvSpPr/>
          <p:nvPr/>
        </p:nvSpPr>
        <p:spPr bwMode="auto">
          <a:xfrm>
            <a:off x="3356970" y="4114800"/>
            <a:ext cx="2324100" cy="2202433"/>
          </a:xfrm>
          <a:prstGeom prst="ellipse">
            <a:avLst/>
          </a:prstGeom>
          <a:solidFill>
            <a:schemeClr val="bg2">
              <a:lumMod val="75000"/>
            </a:schemeClr>
          </a:solidFill>
          <a:ln w="57150"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effectLst/>
              <a:latin typeface="Arial" pitchFamily="34"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86116">
            <a:off x="3624589" y="3837885"/>
            <a:ext cx="1672919" cy="2343414"/>
          </a:xfrm>
          <a:prstGeom prst="rect">
            <a:avLst/>
          </a:prstGeom>
        </p:spPr>
      </p:pic>
      <p:sp>
        <p:nvSpPr>
          <p:cNvPr id="13" name="TextBox 12"/>
          <p:cNvSpPr txBox="1"/>
          <p:nvPr/>
        </p:nvSpPr>
        <p:spPr>
          <a:xfrm>
            <a:off x="2470762" y="6231494"/>
            <a:ext cx="3980577" cy="369332"/>
          </a:xfrm>
          <a:prstGeom prst="rect">
            <a:avLst/>
          </a:prstGeom>
          <a:noFill/>
        </p:spPr>
        <p:txBody>
          <a:bodyPr wrap="none" rtlCol="0">
            <a:spAutoFit/>
          </a:bodyPr>
          <a:lstStyle/>
          <a:p>
            <a:pPr algn="ctr"/>
            <a:r>
              <a:rPr lang="en-US" b="1" dirty="0" smtClean="0">
                <a:latin typeface="+mn-lt"/>
              </a:rPr>
              <a:t>Six Degrees of Kevin Bacon (1994)</a:t>
            </a:r>
          </a:p>
        </p:txBody>
      </p:sp>
    </p:spTree>
    <p:extLst>
      <p:ext uri="{BB962C8B-B14F-4D97-AF65-F5344CB8AC3E}">
        <p14:creationId xmlns:p14="http://schemas.microsoft.com/office/powerpoint/2010/main" val="3960976021"/>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rot="10800000" flipV="1">
            <a:off x="0" y="5362574"/>
            <a:ext cx="9144000" cy="1238251"/>
          </a:xfrm>
          <a:prstGeom prst="rect">
            <a:avLst/>
          </a:prstGeom>
          <a:gradFill flip="none" rotWithShape="1">
            <a:gsLst>
              <a:gs pos="1000">
                <a:schemeClr val="bg1">
                  <a:alpha val="0"/>
                </a:schemeClr>
              </a:gs>
              <a:gs pos="69000">
                <a:schemeClr val="bg1">
                  <a:lumMod val="85000"/>
                </a:schemeClr>
              </a:gs>
            </a:gsLst>
            <a:lin ang="5400000" scaled="1"/>
            <a:tileRect/>
          </a:gra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a:solidFill>
                <a:srgbClr val="000000"/>
              </a:solidFill>
            </a:endParaRPr>
          </a:p>
        </p:txBody>
      </p:sp>
      <p:sp>
        <p:nvSpPr>
          <p:cNvPr id="2" name="Text Placeholder 1"/>
          <p:cNvSpPr>
            <a:spLocks noGrp="1"/>
          </p:cNvSpPr>
          <p:nvPr>
            <p:ph type="body" sz="quarter" idx="10"/>
          </p:nvPr>
        </p:nvSpPr>
        <p:spPr/>
        <p:txBody>
          <a:bodyPr/>
          <a:lstStyle/>
          <a:p>
            <a:r>
              <a:rPr lang="en-US" dirty="0" smtClean="0"/>
              <a:t>The Oracle of Bacon</a:t>
            </a:r>
            <a:endParaRPr lang="en-US" dirty="0"/>
          </a:p>
        </p:txBody>
      </p:sp>
      <p:sp>
        <p:nvSpPr>
          <p:cNvPr id="4" name="Title 3"/>
          <p:cNvSpPr>
            <a:spLocks noGrp="1"/>
          </p:cNvSpPr>
          <p:nvPr>
            <p:ph type="title"/>
          </p:nvPr>
        </p:nvSpPr>
        <p:spPr/>
        <p:txBody>
          <a:bodyPr/>
          <a:lstStyle/>
          <a:p>
            <a:r>
              <a:rPr lang="en-US" dirty="0" smtClean="0"/>
              <a:t>Social Networks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8</a:t>
            </a:fld>
            <a:endParaRPr lang="en-US" dirty="0"/>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7" y="1447800"/>
            <a:ext cx="918104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045633"/>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Oracle of Bacon gone mainstream</a:t>
            </a:r>
            <a:endParaRPr lang="en-US" dirty="0"/>
          </a:p>
        </p:txBody>
      </p:sp>
      <p:sp>
        <p:nvSpPr>
          <p:cNvPr id="4" name="Title 3"/>
          <p:cNvSpPr>
            <a:spLocks noGrp="1"/>
          </p:cNvSpPr>
          <p:nvPr>
            <p:ph type="title"/>
          </p:nvPr>
        </p:nvSpPr>
        <p:spPr/>
        <p:txBody>
          <a:bodyPr/>
          <a:lstStyle/>
          <a:p>
            <a:r>
              <a:rPr lang="en-US" dirty="0" smtClean="0"/>
              <a:t>Social Network Analysis</a:t>
            </a:r>
            <a:endParaRPr lang="en-US" dirty="0"/>
          </a:p>
        </p:txBody>
      </p:sp>
      <p:sp>
        <p:nvSpPr>
          <p:cNvPr id="5" name="Slide Number Placeholder 4"/>
          <p:cNvSpPr>
            <a:spLocks noGrp="1"/>
          </p:cNvSpPr>
          <p:nvPr>
            <p:ph type="sldNum" sz="quarter" idx="4"/>
          </p:nvPr>
        </p:nvSpPr>
        <p:spPr/>
        <p:txBody>
          <a:bodyPr/>
          <a:lstStyle/>
          <a:p>
            <a:fld id="{47BF6CFA-B0F0-43F9-AC94-0122DD65F98C}" type="slidenum">
              <a:rPr lang="en-US" smtClean="0"/>
              <a:t>9</a:t>
            </a:fld>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36" y="1706448"/>
            <a:ext cx="7096126" cy="29914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77" y="2243136"/>
            <a:ext cx="2039423"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895600"/>
            <a:ext cx="6580187" cy="343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9646817"/>
      </p:ext>
    </p:extLst>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Leadership Meeting 2013 CoE v1potx">
  <a:themeElements>
    <a:clrScheme name="JDACorporate2012">
      <a:dk1>
        <a:srgbClr val="000000"/>
      </a:dk1>
      <a:lt1>
        <a:srgbClr val="FFFFFF"/>
      </a:lt1>
      <a:dk2>
        <a:srgbClr val="000000"/>
      </a:dk2>
      <a:lt2>
        <a:srgbClr val="919195"/>
      </a:lt2>
      <a:accent1>
        <a:srgbClr val="009DDC"/>
      </a:accent1>
      <a:accent2>
        <a:srgbClr val="1E5DA7"/>
      </a:accent2>
      <a:accent3>
        <a:srgbClr val="F58025"/>
      </a:accent3>
      <a:accent4>
        <a:srgbClr val="8FA144"/>
      </a:accent4>
      <a:accent5>
        <a:srgbClr val="8B0F04"/>
      </a:accent5>
      <a:accent6>
        <a:srgbClr val="919195"/>
      </a:accent6>
      <a:hlink>
        <a:srgbClr val="009DDC"/>
      </a:hlink>
      <a:folHlink>
        <a:srgbClr val="8B0F04"/>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9050" cap="sq" cmpd="sng" algn="ctr">
          <a:solidFill>
            <a:schemeClr val="tx2"/>
          </a:solidFill>
          <a:prstDash val="solid"/>
          <a:round/>
          <a:headEnd type="triangle" w="med" len="med"/>
          <a:tailEnd type="triangle" w="med" len="med"/>
        </a:ln>
        <a:effectLst/>
      </a:spPr>
      <a:bodyPr/>
      <a:lstStyle/>
    </a:lnDef>
    <a:txDef>
      <a:spPr>
        <a:noFill/>
      </a:spPr>
      <a:bodyPr wrap="none" rtlCol="0">
        <a:spAutoFit/>
      </a:bodyPr>
      <a:lstStyle>
        <a:defPPr algn="ctr">
          <a:defRPr dirty="0" err="1" smtClean="0">
            <a:latin typeface="+mn-lt"/>
          </a:defRPr>
        </a:defPPr>
      </a:lstStyle>
    </a:txDef>
  </a:objectDefaults>
  <a:extraClrSchemeLst>
    <a:extraClrScheme>
      <a:clrScheme name="Presentation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 Point Template 1</Template>
  <TotalTime>33071</TotalTime>
  <Words>1568</Words>
  <Application>Microsoft Office PowerPoint</Application>
  <PresentationFormat>On-screen Show (4:3)</PresentationFormat>
  <Paragraphs>426</Paragraphs>
  <Slides>48</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Leadership Meeting 2013 CoE v1potx</vt:lpstr>
      <vt:lpstr>Worksheet</vt:lpstr>
      <vt:lpstr>Mining and Analyzing  Social Media: Part 2</vt:lpstr>
      <vt:lpstr>Agenda: Part 2</vt:lpstr>
      <vt:lpstr>Social Network Analysis</vt:lpstr>
      <vt:lpstr>Social Network Analysis</vt:lpstr>
      <vt:lpstr>Social Network Analysis</vt:lpstr>
      <vt:lpstr>Social Network Analysis</vt:lpstr>
      <vt:lpstr>Social Network Analysis</vt:lpstr>
      <vt:lpstr>Social Networks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Social Network Analysis</vt:lpstr>
      <vt:lpstr>Sociology</vt:lpstr>
      <vt:lpstr>Social Network Analysis</vt:lpstr>
      <vt:lpstr>Social Network Analysis</vt:lpstr>
      <vt:lpstr>Social Network Analysis</vt:lpstr>
      <vt:lpstr>Social Network Analysis</vt:lpstr>
    </vt:vector>
  </TitlesOfParts>
  <Company>JDA Software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Suresh Shenoy</dc:creator>
  <cp:lastModifiedBy>User</cp:lastModifiedBy>
  <cp:revision>533</cp:revision>
  <cp:lastPrinted>2014-01-02T21:02:51Z</cp:lastPrinted>
  <dcterms:created xsi:type="dcterms:W3CDTF">2013-11-07T11:18:44Z</dcterms:created>
  <dcterms:modified xsi:type="dcterms:W3CDTF">2014-02-20T21:51:01Z</dcterms:modified>
</cp:coreProperties>
</file>